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73" r:id="rId9"/>
    <p:sldId id="272" r:id="rId10"/>
    <p:sldId id="271" r:id="rId11"/>
    <p:sldId id="268" r:id="rId12"/>
    <p:sldId id="269" r:id="rId13"/>
    <p:sldId id="270" r:id="rId14"/>
    <p:sldId id="274" r:id="rId15"/>
    <p:sldId id="275" r:id="rId16"/>
    <p:sldId id="277" r:id="rId17"/>
    <p:sldId id="276" r:id="rId18"/>
    <p:sldId id="278" r:id="rId19"/>
    <p:sldId id="279" r:id="rId20"/>
    <p:sldId id="280" r:id="rId21"/>
    <p:sldId id="281" r:id="rId22"/>
    <p:sldId id="264" r:id="rId23"/>
    <p:sldId id="265" r:id="rId24"/>
    <p:sldId id="263" r:id="rId25"/>
    <p:sldId id="266" r:id="rId26"/>
    <p:sldId id="26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4788" y="0"/>
            <a:ext cx="8782050" cy="6753225"/>
            <a:chOff x="129" y="0"/>
            <a:chExt cx="5532" cy="4254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129" y="411"/>
              <a:ext cx="5532" cy="3843"/>
            </a:xfrm>
            <a:custGeom>
              <a:avLst/>
              <a:gdLst/>
              <a:ahLst/>
              <a:cxnLst>
                <a:cxn ang="0">
                  <a:pos x="674" y="2"/>
                </a:cxn>
                <a:cxn ang="0">
                  <a:pos x="5531" y="0"/>
                </a:cxn>
                <a:cxn ang="0">
                  <a:pos x="5531" y="3832"/>
                </a:cxn>
                <a:cxn ang="0">
                  <a:pos x="0" y="3842"/>
                </a:cxn>
                <a:cxn ang="0">
                  <a:pos x="6" y="580"/>
                </a:cxn>
                <a:cxn ang="0">
                  <a:pos x="14" y="547"/>
                </a:cxn>
                <a:cxn ang="0">
                  <a:pos x="25" y="504"/>
                </a:cxn>
                <a:cxn ang="0">
                  <a:pos x="36" y="473"/>
                </a:cxn>
                <a:cxn ang="0">
                  <a:pos x="51" y="458"/>
                </a:cxn>
                <a:cxn ang="0">
                  <a:pos x="64" y="448"/>
                </a:cxn>
                <a:cxn ang="0">
                  <a:pos x="656" y="5"/>
                </a:cxn>
                <a:cxn ang="0">
                  <a:pos x="674" y="2"/>
                </a:cxn>
              </a:cxnLst>
              <a:rect l="0" t="0" r="r" b="b"/>
              <a:pathLst>
                <a:path w="5532" h="3843">
                  <a:moveTo>
                    <a:pt x="674" y="2"/>
                  </a:moveTo>
                  <a:lnTo>
                    <a:pt x="5531" y="0"/>
                  </a:lnTo>
                  <a:lnTo>
                    <a:pt x="5531" y="3832"/>
                  </a:lnTo>
                  <a:lnTo>
                    <a:pt x="0" y="3842"/>
                  </a:lnTo>
                  <a:lnTo>
                    <a:pt x="6" y="580"/>
                  </a:lnTo>
                  <a:lnTo>
                    <a:pt x="14" y="547"/>
                  </a:lnTo>
                  <a:lnTo>
                    <a:pt x="25" y="504"/>
                  </a:lnTo>
                  <a:lnTo>
                    <a:pt x="36" y="473"/>
                  </a:lnTo>
                  <a:lnTo>
                    <a:pt x="51" y="458"/>
                  </a:lnTo>
                  <a:lnTo>
                    <a:pt x="64" y="448"/>
                  </a:lnTo>
                  <a:lnTo>
                    <a:pt x="656" y="5"/>
                  </a:lnTo>
                  <a:lnTo>
                    <a:pt x="674" y="2"/>
                  </a:lnTo>
                </a:path>
              </a:pathLst>
            </a:custGeom>
            <a:solidFill>
              <a:srgbClr val="FFFF99"/>
            </a:solidFill>
            <a:ln w="9525">
              <a:noFill/>
              <a:round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079" y="0"/>
              <a:ext cx="1640" cy="623"/>
              <a:chOff x="2079" y="0"/>
              <a:chExt cx="1640" cy="623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2079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5F5F5F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2383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3134" y="320"/>
                <a:ext cx="232" cy="3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0" name="Oval 8"/>
              <p:cNvSpPr>
                <a:spLocks noChangeArrowheads="1"/>
              </p:cNvSpPr>
              <p:nvPr/>
            </p:nvSpPr>
            <p:spPr bwMode="auto">
              <a:xfrm>
                <a:off x="2693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" name="Oval 9"/>
              <p:cNvSpPr>
                <a:spLocks noChangeArrowheads="1"/>
              </p:cNvSpPr>
              <p:nvPr/>
            </p:nvSpPr>
            <p:spPr bwMode="auto">
              <a:xfrm>
                <a:off x="2711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auto">
              <a:xfrm>
                <a:off x="2737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3" name="Oval 11"/>
              <p:cNvSpPr>
                <a:spLocks noChangeArrowheads="1"/>
              </p:cNvSpPr>
              <p:nvPr/>
            </p:nvSpPr>
            <p:spPr bwMode="auto">
              <a:xfrm>
                <a:off x="2738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4" name="Oval 12" descr="Walnut"/>
              <p:cNvSpPr>
                <a:spLocks noChangeArrowheads="1"/>
              </p:cNvSpPr>
              <p:nvPr/>
            </p:nvSpPr>
            <p:spPr bwMode="auto">
              <a:xfrm>
                <a:off x="2758" y="60"/>
                <a:ext cx="247" cy="238"/>
              </a:xfrm>
              <a:prstGeom prst="ellipse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auto">
              <a:xfrm>
                <a:off x="2211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auto">
              <a:xfrm>
                <a:off x="2242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auto">
              <a:xfrm>
                <a:off x="2226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2241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2960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90" name="Freeform 18"/>
          <p:cNvSpPr>
            <a:spLocks/>
          </p:cNvSpPr>
          <p:nvPr/>
        </p:nvSpPr>
        <p:spPr bwMode="auto">
          <a:xfrm>
            <a:off x="273050" y="796925"/>
            <a:ext cx="806450" cy="717550"/>
          </a:xfrm>
          <a:custGeom>
            <a:avLst/>
            <a:gdLst/>
            <a:ahLst/>
            <a:cxnLst>
              <a:cxn ang="0">
                <a:pos x="129" y="376"/>
              </a:cxn>
              <a:cxn ang="0">
                <a:pos x="272" y="427"/>
              </a:cxn>
              <a:cxn ang="0">
                <a:pos x="313" y="451"/>
              </a:cxn>
              <a:cxn ang="0">
                <a:pos x="333" y="449"/>
              </a:cxn>
              <a:cxn ang="0">
                <a:pos x="348" y="376"/>
              </a:cxn>
              <a:cxn ang="0">
                <a:pos x="365" y="332"/>
              </a:cxn>
              <a:cxn ang="0">
                <a:pos x="382" y="262"/>
              </a:cxn>
              <a:cxn ang="0">
                <a:pos x="394" y="221"/>
              </a:cxn>
              <a:cxn ang="0">
                <a:pos x="409" y="181"/>
              </a:cxn>
              <a:cxn ang="0">
                <a:pos x="423" y="133"/>
              </a:cxn>
              <a:cxn ang="0">
                <a:pos x="445" y="98"/>
              </a:cxn>
              <a:cxn ang="0">
                <a:pos x="469" y="48"/>
              </a:cxn>
              <a:cxn ang="0">
                <a:pos x="507" y="0"/>
              </a:cxn>
              <a:cxn ang="0">
                <a:pos x="25" y="335"/>
              </a:cxn>
              <a:cxn ang="0">
                <a:pos x="0" y="358"/>
              </a:cxn>
              <a:cxn ang="0">
                <a:pos x="76" y="360"/>
              </a:cxn>
              <a:cxn ang="0">
                <a:pos x="129" y="376"/>
              </a:cxn>
            </a:cxnLst>
            <a:rect l="0" t="0" r="r" b="b"/>
            <a:pathLst>
              <a:path w="508" h="452">
                <a:moveTo>
                  <a:pt x="129" y="376"/>
                </a:moveTo>
                <a:lnTo>
                  <a:pt x="272" y="427"/>
                </a:lnTo>
                <a:lnTo>
                  <a:pt x="313" y="451"/>
                </a:lnTo>
                <a:lnTo>
                  <a:pt x="333" y="449"/>
                </a:lnTo>
                <a:lnTo>
                  <a:pt x="348" y="376"/>
                </a:lnTo>
                <a:lnTo>
                  <a:pt x="365" y="332"/>
                </a:lnTo>
                <a:lnTo>
                  <a:pt x="382" y="262"/>
                </a:lnTo>
                <a:lnTo>
                  <a:pt x="394" y="221"/>
                </a:lnTo>
                <a:lnTo>
                  <a:pt x="409" y="181"/>
                </a:lnTo>
                <a:lnTo>
                  <a:pt x="423" y="133"/>
                </a:lnTo>
                <a:lnTo>
                  <a:pt x="445" y="98"/>
                </a:lnTo>
                <a:lnTo>
                  <a:pt x="469" y="48"/>
                </a:lnTo>
                <a:lnTo>
                  <a:pt x="507" y="0"/>
                </a:lnTo>
                <a:lnTo>
                  <a:pt x="25" y="335"/>
                </a:lnTo>
                <a:lnTo>
                  <a:pt x="0" y="358"/>
                </a:lnTo>
                <a:lnTo>
                  <a:pt x="76" y="360"/>
                </a:lnTo>
                <a:lnTo>
                  <a:pt x="129" y="376"/>
                </a:lnTo>
              </a:path>
            </a:pathLst>
          </a:custGeom>
          <a:solidFill>
            <a:schemeClr val="bg2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1" name="Freeform 19"/>
          <p:cNvSpPr>
            <a:spLocks/>
          </p:cNvSpPr>
          <p:nvPr/>
        </p:nvSpPr>
        <p:spPr bwMode="auto">
          <a:xfrm>
            <a:off x="255588" y="654050"/>
            <a:ext cx="984250" cy="766763"/>
          </a:xfrm>
          <a:custGeom>
            <a:avLst/>
            <a:gdLst/>
            <a:ahLst/>
            <a:cxnLst>
              <a:cxn ang="0">
                <a:pos x="0" y="477"/>
              </a:cxn>
              <a:cxn ang="0">
                <a:pos x="13" y="452"/>
              </a:cxn>
              <a:cxn ang="0">
                <a:pos x="56" y="422"/>
              </a:cxn>
              <a:cxn ang="0">
                <a:pos x="619" y="0"/>
              </a:cxn>
              <a:cxn ang="0">
                <a:pos x="425" y="184"/>
              </a:cxn>
              <a:cxn ang="0">
                <a:pos x="329" y="336"/>
              </a:cxn>
              <a:cxn ang="0">
                <a:pos x="268" y="482"/>
              </a:cxn>
              <a:cxn ang="0">
                <a:pos x="197" y="449"/>
              </a:cxn>
              <a:cxn ang="0">
                <a:pos x="119" y="425"/>
              </a:cxn>
              <a:cxn ang="0">
                <a:pos x="70" y="429"/>
              </a:cxn>
              <a:cxn ang="0">
                <a:pos x="28" y="440"/>
              </a:cxn>
              <a:cxn ang="0">
                <a:pos x="0" y="477"/>
              </a:cxn>
            </a:cxnLst>
            <a:rect l="0" t="0" r="r" b="b"/>
            <a:pathLst>
              <a:path w="620" h="483">
                <a:moveTo>
                  <a:pt x="0" y="477"/>
                </a:moveTo>
                <a:lnTo>
                  <a:pt x="13" y="452"/>
                </a:lnTo>
                <a:lnTo>
                  <a:pt x="56" y="422"/>
                </a:lnTo>
                <a:lnTo>
                  <a:pt x="619" y="0"/>
                </a:lnTo>
                <a:lnTo>
                  <a:pt x="425" y="184"/>
                </a:lnTo>
                <a:lnTo>
                  <a:pt x="329" y="336"/>
                </a:lnTo>
                <a:lnTo>
                  <a:pt x="268" y="482"/>
                </a:lnTo>
                <a:lnTo>
                  <a:pt x="197" y="449"/>
                </a:lnTo>
                <a:lnTo>
                  <a:pt x="119" y="425"/>
                </a:lnTo>
                <a:lnTo>
                  <a:pt x="70" y="429"/>
                </a:lnTo>
                <a:lnTo>
                  <a:pt x="28" y="440"/>
                </a:lnTo>
                <a:lnTo>
                  <a:pt x="0" y="477"/>
                </a:lnTo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dt" sz="quarter" idx="2"/>
          </p:nvPr>
        </p:nvSpPr>
        <p:spPr>
          <a:xfrm>
            <a:off x="681038" y="6067425"/>
            <a:ext cx="2300287" cy="393700"/>
          </a:xfrm>
        </p:spPr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ftr" sz="quarter" idx="3"/>
          </p:nvPr>
        </p:nvSpPr>
        <p:spPr>
          <a:xfrm>
            <a:off x="3108325" y="6067425"/>
            <a:ext cx="3124200" cy="3937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72225" y="6067425"/>
            <a:ext cx="2311400" cy="393700"/>
          </a:xfrm>
        </p:spPr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8913" y="1216025"/>
            <a:ext cx="2020887" cy="4727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3075" y="1216025"/>
            <a:ext cx="5913438" cy="472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6050" y="0"/>
            <a:ext cx="8772525" cy="6726238"/>
            <a:chOff x="92" y="0"/>
            <a:chExt cx="5526" cy="423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92" y="409"/>
              <a:ext cx="5526" cy="3828"/>
              <a:chOff x="92" y="409"/>
              <a:chExt cx="5526" cy="382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auto">
              <a:xfrm>
                <a:off x="92" y="409"/>
                <a:ext cx="5526" cy="3828"/>
              </a:xfrm>
              <a:custGeom>
                <a:avLst/>
                <a:gdLst/>
                <a:ahLst/>
                <a:cxnLst>
                  <a:cxn ang="0">
                    <a:pos x="684" y="3"/>
                  </a:cxn>
                  <a:cxn ang="0">
                    <a:pos x="708" y="2"/>
                  </a:cxn>
                  <a:cxn ang="0">
                    <a:pos x="5523" y="0"/>
                  </a:cxn>
                  <a:cxn ang="0">
                    <a:pos x="5525" y="3827"/>
                  </a:cxn>
                  <a:cxn ang="0">
                    <a:pos x="0" y="3827"/>
                  </a:cxn>
                  <a:cxn ang="0">
                    <a:pos x="7" y="577"/>
                  </a:cxn>
                  <a:cxn ang="0">
                    <a:pos x="9" y="544"/>
                  </a:cxn>
                  <a:cxn ang="0">
                    <a:pos x="14" y="516"/>
                  </a:cxn>
                  <a:cxn ang="0">
                    <a:pos x="22" y="490"/>
                  </a:cxn>
                  <a:cxn ang="0">
                    <a:pos x="35" y="470"/>
                  </a:cxn>
                  <a:cxn ang="0">
                    <a:pos x="51" y="456"/>
                  </a:cxn>
                  <a:cxn ang="0">
                    <a:pos x="64" y="446"/>
                  </a:cxn>
                  <a:cxn ang="0">
                    <a:pos x="594" y="52"/>
                  </a:cxn>
                  <a:cxn ang="0">
                    <a:pos x="630" y="26"/>
                  </a:cxn>
                  <a:cxn ang="0">
                    <a:pos x="654" y="9"/>
                  </a:cxn>
                  <a:cxn ang="0">
                    <a:pos x="684" y="3"/>
                  </a:cxn>
                </a:cxnLst>
                <a:rect l="0" t="0" r="r" b="b"/>
                <a:pathLst>
                  <a:path w="5526" h="3828">
                    <a:moveTo>
                      <a:pt x="684" y="3"/>
                    </a:moveTo>
                    <a:lnTo>
                      <a:pt x="708" y="2"/>
                    </a:lnTo>
                    <a:lnTo>
                      <a:pt x="5523" y="0"/>
                    </a:lnTo>
                    <a:lnTo>
                      <a:pt x="5525" y="3827"/>
                    </a:lnTo>
                    <a:lnTo>
                      <a:pt x="0" y="3827"/>
                    </a:lnTo>
                    <a:lnTo>
                      <a:pt x="7" y="577"/>
                    </a:lnTo>
                    <a:lnTo>
                      <a:pt x="9" y="544"/>
                    </a:lnTo>
                    <a:lnTo>
                      <a:pt x="14" y="516"/>
                    </a:lnTo>
                    <a:lnTo>
                      <a:pt x="22" y="490"/>
                    </a:lnTo>
                    <a:lnTo>
                      <a:pt x="35" y="470"/>
                    </a:lnTo>
                    <a:lnTo>
                      <a:pt x="51" y="456"/>
                    </a:lnTo>
                    <a:lnTo>
                      <a:pt x="64" y="446"/>
                    </a:lnTo>
                    <a:lnTo>
                      <a:pt x="594" y="52"/>
                    </a:lnTo>
                    <a:lnTo>
                      <a:pt x="630" y="26"/>
                    </a:lnTo>
                    <a:lnTo>
                      <a:pt x="654" y="9"/>
                    </a:lnTo>
                    <a:lnTo>
                      <a:pt x="684" y="3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19" y="427"/>
                <a:ext cx="620" cy="565"/>
                <a:chOff x="119" y="427"/>
                <a:chExt cx="620" cy="565"/>
              </a:xfrm>
            </p:grpSpPr>
            <p:sp>
              <p:nvSpPr>
                <p:cNvPr id="2054" name="Freeform 6"/>
                <p:cNvSpPr>
                  <a:spLocks/>
                </p:cNvSpPr>
                <p:nvPr/>
              </p:nvSpPr>
              <p:spPr bwMode="auto">
                <a:xfrm>
                  <a:off x="127" y="459"/>
                  <a:ext cx="580" cy="533"/>
                </a:xfrm>
                <a:custGeom>
                  <a:avLst/>
                  <a:gdLst/>
                  <a:ahLst/>
                  <a:cxnLst>
                    <a:cxn ang="0">
                      <a:pos x="154" y="440"/>
                    </a:cxn>
                    <a:cxn ang="0">
                      <a:pos x="323" y="493"/>
                    </a:cxn>
                    <a:cxn ang="0">
                      <a:pos x="372" y="517"/>
                    </a:cxn>
                    <a:cxn ang="0">
                      <a:pos x="411" y="532"/>
                    </a:cxn>
                    <a:cxn ang="0">
                      <a:pos x="411" y="497"/>
                    </a:cxn>
                    <a:cxn ang="0">
                      <a:pos x="415" y="440"/>
                    </a:cxn>
                    <a:cxn ang="0">
                      <a:pos x="425" y="395"/>
                    </a:cxn>
                    <a:cxn ang="0">
                      <a:pos x="441" y="326"/>
                    </a:cxn>
                    <a:cxn ang="0">
                      <a:pos x="457" y="276"/>
                    </a:cxn>
                    <a:cxn ang="0">
                      <a:pos x="474" y="240"/>
                    </a:cxn>
                    <a:cxn ang="0">
                      <a:pos x="488" y="190"/>
                    </a:cxn>
                    <a:cxn ang="0">
                      <a:pos x="504" y="149"/>
                    </a:cxn>
                    <a:cxn ang="0">
                      <a:pos x="525" y="102"/>
                    </a:cxn>
                    <a:cxn ang="0">
                      <a:pos x="579" y="0"/>
                    </a:cxn>
                    <a:cxn ang="0">
                      <a:pos x="28" y="398"/>
                    </a:cxn>
                    <a:cxn ang="0">
                      <a:pos x="0" y="420"/>
                    </a:cxn>
                    <a:cxn ang="0">
                      <a:pos x="90" y="423"/>
                    </a:cxn>
                    <a:cxn ang="0">
                      <a:pos x="154" y="440"/>
                    </a:cxn>
                  </a:cxnLst>
                  <a:rect l="0" t="0" r="r" b="b"/>
                  <a:pathLst>
                    <a:path w="580" h="533">
                      <a:moveTo>
                        <a:pt x="154" y="440"/>
                      </a:moveTo>
                      <a:lnTo>
                        <a:pt x="323" y="493"/>
                      </a:lnTo>
                      <a:lnTo>
                        <a:pt x="372" y="517"/>
                      </a:lnTo>
                      <a:lnTo>
                        <a:pt x="411" y="532"/>
                      </a:lnTo>
                      <a:lnTo>
                        <a:pt x="411" y="497"/>
                      </a:lnTo>
                      <a:lnTo>
                        <a:pt x="415" y="440"/>
                      </a:lnTo>
                      <a:lnTo>
                        <a:pt x="425" y="395"/>
                      </a:lnTo>
                      <a:lnTo>
                        <a:pt x="441" y="326"/>
                      </a:lnTo>
                      <a:lnTo>
                        <a:pt x="457" y="276"/>
                      </a:lnTo>
                      <a:lnTo>
                        <a:pt x="474" y="240"/>
                      </a:lnTo>
                      <a:lnTo>
                        <a:pt x="488" y="190"/>
                      </a:lnTo>
                      <a:lnTo>
                        <a:pt x="504" y="149"/>
                      </a:lnTo>
                      <a:lnTo>
                        <a:pt x="525" y="102"/>
                      </a:lnTo>
                      <a:lnTo>
                        <a:pt x="579" y="0"/>
                      </a:lnTo>
                      <a:lnTo>
                        <a:pt x="28" y="398"/>
                      </a:lnTo>
                      <a:lnTo>
                        <a:pt x="0" y="420"/>
                      </a:lnTo>
                      <a:lnTo>
                        <a:pt x="90" y="423"/>
                      </a:lnTo>
                      <a:lnTo>
                        <a:pt x="154" y="44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5" name="Freeform 7"/>
                <p:cNvSpPr>
                  <a:spLocks/>
                </p:cNvSpPr>
                <p:nvPr/>
              </p:nvSpPr>
              <p:spPr bwMode="auto">
                <a:xfrm>
                  <a:off x="119" y="427"/>
                  <a:ext cx="620" cy="473"/>
                </a:xfrm>
                <a:custGeom>
                  <a:avLst/>
                  <a:gdLst/>
                  <a:ahLst/>
                  <a:cxnLst>
                    <a:cxn ang="0">
                      <a:pos x="0" y="472"/>
                    </a:cxn>
                    <a:cxn ang="0">
                      <a:pos x="15" y="445"/>
                    </a:cxn>
                    <a:cxn ang="0">
                      <a:pos x="61" y="411"/>
                    </a:cxn>
                    <a:cxn ang="0">
                      <a:pos x="619" y="0"/>
                    </a:cxn>
                    <a:cxn ang="0">
                      <a:pos x="466" y="153"/>
                    </a:cxn>
                    <a:cxn ang="0">
                      <a:pos x="366" y="315"/>
                    </a:cxn>
                    <a:cxn ang="0">
                      <a:pos x="301" y="467"/>
                    </a:cxn>
                    <a:cxn ang="0">
                      <a:pos x="222" y="435"/>
                    </a:cxn>
                    <a:cxn ang="0">
                      <a:pos x="132" y="413"/>
                    </a:cxn>
                    <a:cxn ang="0">
                      <a:pos x="76" y="420"/>
                    </a:cxn>
                    <a:cxn ang="0">
                      <a:pos x="30" y="432"/>
                    </a:cxn>
                    <a:cxn ang="0">
                      <a:pos x="0" y="472"/>
                    </a:cxn>
                  </a:cxnLst>
                  <a:rect l="0" t="0" r="r" b="b"/>
                  <a:pathLst>
                    <a:path w="620" h="473">
                      <a:moveTo>
                        <a:pt x="0" y="472"/>
                      </a:moveTo>
                      <a:lnTo>
                        <a:pt x="15" y="445"/>
                      </a:lnTo>
                      <a:lnTo>
                        <a:pt x="61" y="411"/>
                      </a:lnTo>
                      <a:lnTo>
                        <a:pt x="619" y="0"/>
                      </a:lnTo>
                      <a:lnTo>
                        <a:pt x="466" y="153"/>
                      </a:lnTo>
                      <a:lnTo>
                        <a:pt x="366" y="315"/>
                      </a:lnTo>
                      <a:lnTo>
                        <a:pt x="301" y="467"/>
                      </a:lnTo>
                      <a:lnTo>
                        <a:pt x="222" y="435"/>
                      </a:lnTo>
                      <a:lnTo>
                        <a:pt x="132" y="413"/>
                      </a:lnTo>
                      <a:lnTo>
                        <a:pt x="76" y="420"/>
                      </a:lnTo>
                      <a:lnTo>
                        <a:pt x="30" y="432"/>
                      </a:lnTo>
                      <a:lnTo>
                        <a:pt x="0" y="472"/>
                      </a:lnTo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2050" y="0"/>
              <a:ext cx="1640" cy="623"/>
              <a:chOff x="2050" y="0"/>
              <a:chExt cx="1640" cy="623"/>
            </a:xfrm>
          </p:grpSpPr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2050" y="344"/>
                <a:ext cx="1640" cy="72"/>
              </a:xfrm>
              <a:prstGeom prst="rect">
                <a:avLst/>
              </a:pr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2354" y="311"/>
                <a:ext cx="232" cy="3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3113" y="306"/>
                <a:ext cx="232" cy="36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5000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" name="Oval 12"/>
              <p:cNvSpPr>
                <a:spLocks noChangeArrowheads="1"/>
              </p:cNvSpPr>
              <p:nvPr/>
            </p:nvSpPr>
            <p:spPr bwMode="auto">
              <a:xfrm>
                <a:off x="2664" y="0"/>
                <a:ext cx="379" cy="370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2682" y="13"/>
                <a:ext cx="344" cy="347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auto">
              <a:xfrm>
                <a:off x="2708" y="10"/>
                <a:ext cx="279" cy="82"/>
              </a:xfrm>
              <a:custGeom>
                <a:avLst/>
                <a:gdLst/>
                <a:ahLst/>
                <a:cxnLst>
                  <a:cxn ang="0">
                    <a:pos x="278" y="65"/>
                  </a:cxn>
                  <a:cxn ang="0">
                    <a:pos x="271" y="49"/>
                  </a:cxn>
                  <a:cxn ang="0">
                    <a:pos x="254" y="32"/>
                  </a:cxn>
                  <a:cxn ang="0">
                    <a:pos x="232" y="20"/>
                  </a:cxn>
                  <a:cxn ang="0">
                    <a:pos x="203" y="7"/>
                  </a:cxn>
                  <a:cxn ang="0">
                    <a:pos x="168" y="0"/>
                  </a:cxn>
                  <a:cxn ang="0">
                    <a:pos x="127" y="0"/>
                  </a:cxn>
                  <a:cxn ang="0">
                    <a:pos x="95" y="3"/>
                  </a:cxn>
                  <a:cxn ang="0">
                    <a:pos x="63" y="14"/>
                  </a:cxn>
                  <a:cxn ang="0">
                    <a:pos x="41" y="29"/>
                  </a:cxn>
                  <a:cxn ang="0">
                    <a:pos x="21" y="43"/>
                  </a:cxn>
                  <a:cxn ang="0">
                    <a:pos x="5" y="62"/>
                  </a:cxn>
                  <a:cxn ang="0">
                    <a:pos x="0" y="71"/>
                  </a:cxn>
                  <a:cxn ang="0">
                    <a:pos x="1" y="81"/>
                  </a:cxn>
                  <a:cxn ang="0">
                    <a:pos x="14" y="62"/>
                  </a:cxn>
                  <a:cxn ang="0">
                    <a:pos x="28" y="51"/>
                  </a:cxn>
                  <a:cxn ang="0">
                    <a:pos x="55" y="33"/>
                  </a:cxn>
                  <a:cxn ang="0">
                    <a:pos x="78" y="23"/>
                  </a:cxn>
                  <a:cxn ang="0">
                    <a:pos x="105" y="14"/>
                  </a:cxn>
                  <a:cxn ang="0">
                    <a:pos x="131" y="11"/>
                  </a:cxn>
                  <a:cxn ang="0">
                    <a:pos x="147" y="11"/>
                  </a:cxn>
                  <a:cxn ang="0">
                    <a:pos x="167" y="13"/>
                  </a:cxn>
                  <a:cxn ang="0">
                    <a:pos x="186" y="14"/>
                  </a:cxn>
                  <a:cxn ang="0">
                    <a:pos x="206" y="20"/>
                  </a:cxn>
                  <a:cxn ang="0">
                    <a:pos x="239" y="35"/>
                  </a:cxn>
                  <a:cxn ang="0">
                    <a:pos x="255" y="49"/>
                  </a:cxn>
                  <a:cxn ang="0">
                    <a:pos x="278" y="65"/>
                  </a:cxn>
                </a:cxnLst>
                <a:rect l="0" t="0" r="r" b="b"/>
                <a:pathLst>
                  <a:path w="279" h="82">
                    <a:moveTo>
                      <a:pt x="278" y="65"/>
                    </a:moveTo>
                    <a:lnTo>
                      <a:pt x="271" y="49"/>
                    </a:lnTo>
                    <a:lnTo>
                      <a:pt x="254" y="32"/>
                    </a:lnTo>
                    <a:lnTo>
                      <a:pt x="232" y="20"/>
                    </a:lnTo>
                    <a:lnTo>
                      <a:pt x="203" y="7"/>
                    </a:lnTo>
                    <a:lnTo>
                      <a:pt x="168" y="0"/>
                    </a:lnTo>
                    <a:lnTo>
                      <a:pt x="127" y="0"/>
                    </a:lnTo>
                    <a:lnTo>
                      <a:pt x="95" y="3"/>
                    </a:lnTo>
                    <a:lnTo>
                      <a:pt x="63" y="14"/>
                    </a:lnTo>
                    <a:lnTo>
                      <a:pt x="41" y="29"/>
                    </a:lnTo>
                    <a:lnTo>
                      <a:pt x="21" y="43"/>
                    </a:lnTo>
                    <a:lnTo>
                      <a:pt x="5" y="62"/>
                    </a:lnTo>
                    <a:lnTo>
                      <a:pt x="0" y="71"/>
                    </a:lnTo>
                    <a:lnTo>
                      <a:pt x="1" y="81"/>
                    </a:lnTo>
                    <a:lnTo>
                      <a:pt x="14" y="62"/>
                    </a:lnTo>
                    <a:lnTo>
                      <a:pt x="28" y="51"/>
                    </a:lnTo>
                    <a:lnTo>
                      <a:pt x="55" y="33"/>
                    </a:lnTo>
                    <a:lnTo>
                      <a:pt x="78" y="23"/>
                    </a:lnTo>
                    <a:lnTo>
                      <a:pt x="105" y="14"/>
                    </a:lnTo>
                    <a:lnTo>
                      <a:pt x="131" y="11"/>
                    </a:lnTo>
                    <a:lnTo>
                      <a:pt x="147" y="11"/>
                    </a:lnTo>
                    <a:lnTo>
                      <a:pt x="167" y="13"/>
                    </a:lnTo>
                    <a:lnTo>
                      <a:pt x="186" y="14"/>
                    </a:lnTo>
                    <a:lnTo>
                      <a:pt x="206" y="20"/>
                    </a:lnTo>
                    <a:lnTo>
                      <a:pt x="239" y="35"/>
                    </a:lnTo>
                    <a:lnTo>
                      <a:pt x="255" y="49"/>
                    </a:lnTo>
                    <a:lnTo>
                      <a:pt x="278" y="65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3" name="Oval 15"/>
              <p:cNvSpPr>
                <a:spLocks noChangeArrowheads="1"/>
              </p:cNvSpPr>
              <p:nvPr/>
            </p:nvSpPr>
            <p:spPr bwMode="auto">
              <a:xfrm>
                <a:off x="2709" y="43"/>
                <a:ext cx="289" cy="281"/>
              </a:xfrm>
              <a:prstGeom prst="ellipse">
                <a:avLst/>
              </a:prstGeom>
              <a:gradFill rotWithShape="0">
                <a:gsLst>
                  <a:gs pos="0">
                    <a:srgbClr val="1C1C1C"/>
                  </a:gs>
                  <a:gs pos="50000">
                    <a:srgbClr val="FFFFFF"/>
                  </a:gs>
                  <a:gs pos="100000">
                    <a:srgbClr val="1C1C1C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4" name="Oval 16" descr="Walnut"/>
              <p:cNvSpPr>
                <a:spLocks noChangeArrowheads="1"/>
              </p:cNvSpPr>
              <p:nvPr/>
            </p:nvSpPr>
            <p:spPr bwMode="auto">
              <a:xfrm>
                <a:off x="2729" y="60"/>
                <a:ext cx="247" cy="238"/>
              </a:xfrm>
              <a:prstGeom prst="ellipse">
                <a:avLst/>
              </a:prstGeom>
              <a:blipFill dpi="0" rotWithShape="0">
                <a:blip r:embed="rId14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auto">
              <a:xfrm>
                <a:off x="2182" y="267"/>
                <a:ext cx="1358" cy="356"/>
              </a:xfrm>
              <a:custGeom>
                <a:avLst/>
                <a:gdLst/>
                <a:ahLst/>
                <a:cxnLst>
                  <a:cxn ang="0">
                    <a:pos x="10" y="345"/>
                  </a:cxn>
                  <a:cxn ang="0">
                    <a:pos x="28" y="351"/>
                  </a:cxn>
                  <a:cxn ang="0">
                    <a:pos x="1357" y="355"/>
                  </a:cxn>
                  <a:cxn ang="0">
                    <a:pos x="1357" y="279"/>
                  </a:cxn>
                  <a:cxn ang="0">
                    <a:pos x="1351" y="248"/>
                  </a:cxn>
                  <a:cxn ang="0">
                    <a:pos x="1338" y="220"/>
                  </a:cxn>
                  <a:cxn ang="0">
                    <a:pos x="1324" y="192"/>
                  </a:cxn>
                  <a:cxn ang="0">
                    <a:pos x="1282" y="147"/>
                  </a:cxn>
                  <a:cxn ang="0">
                    <a:pos x="1214" y="119"/>
                  </a:cxn>
                  <a:cxn ang="0">
                    <a:pos x="1141" y="106"/>
                  </a:cxn>
                  <a:cxn ang="0">
                    <a:pos x="1073" y="96"/>
                  </a:cxn>
                  <a:cxn ang="0">
                    <a:pos x="996" y="87"/>
                  </a:cxn>
                  <a:cxn ang="0">
                    <a:pos x="906" y="81"/>
                  </a:cxn>
                  <a:cxn ang="0">
                    <a:pos x="782" y="69"/>
                  </a:cxn>
                  <a:cxn ang="0">
                    <a:pos x="817" y="22"/>
                  </a:cxn>
                  <a:cxn ang="0">
                    <a:pos x="823" y="2"/>
                  </a:cxn>
                  <a:cxn ang="0">
                    <a:pos x="795" y="28"/>
                  </a:cxn>
                  <a:cxn ang="0">
                    <a:pos x="779" y="41"/>
                  </a:cxn>
                  <a:cxn ang="0">
                    <a:pos x="762" y="57"/>
                  </a:cxn>
                  <a:cxn ang="0">
                    <a:pos x="746" y="62"/>
                  </a:cxn>
                  <a:cxn ang="0">
                    <a:pos x="714" y="71"/>
                  </a:cxn>
                  <a:cxn ang="0">
                    <a:pos x="661" y="72"/>
                  </a:cxn>
                  <a:cxn ang="0">
                    <a:pos x="612" y="70"/>
                  </a:cxn>
                  <a:cxn ang="0">
                    <a:pos x="587" y="57"/>
                  </a:cxn>
                  <a:cxn ang="0">
                    <a:pos x="571" y="46"/>
                  </a:cxn>
                  <a:cxn ang="0">
                    <a:pos x="548" y="28"/>
                  </a:cxn>
                  <a:cxn ang="0">
                    <a:pos x="519" y="0"/>
                  </a:cxn>
                  <a:cxn ang="0">
                    <a:pos x="527" y="24"/>
                  </a:cxn>
                  <a:cxn ang="0">
                    <a:pos x="539" y="64"/>
                  </a:cxn>
                  <a:cxn ang="0">
                    <a:pos x="525" y="72"/>
                  </a:cxn>
                  <a:cxn ang="0">
                    <a:pos x="379" y="80"/>
                  </a:cxn>
                  <a:cxn ang="0">
                    <a:pos x="259" y="96"/>
                  </a:cxn>
                  <a:cxn ang="0">
                    <a:pos x="190" y="106"/>
                  </a:cxn>
                  <a:cxn ang="0">
                    <a:pos x="123" y="119"/>
                  </a:cxn>
                  <a:cxn ang="0">
                    <a:pos x="94" y="129"/>
                  </a:cxn>
                  <a:cxn ang="0">
                    <a:pos x="72" y="144"/>
                  </a:cxn>
                  <a:cxn ang="0">
                    <a:pos x="43" y="171"/>
                  </a:cxn>
                  <a:cxn ang="0">
                    <a:pos x="24" y="202"/>
                  </a:cxn>
                  <a:cxn ang="0">
                    <a:pos x="11" y="239"/>
                  </a:cxn>
                  <a:cxn ang="0">
                    <a:pos x="4" y="267"/>
                  </a:cxn>
                  <a:cxn ang="0">
                    <a:pos x="1" y="299"/>
                  </a:cxn>
                  <a:cxn ang="0">
                    <a:pos x="0" y="320"/>
                  </a:cxn>
                  <a:cxn ang="0">
                    <a:pos x="10" y="345"/>
                  </a:cxn>
                </a:cxnLst>
                <a:rect l="0" t="0" r="r" b="b"/>
                <a:pathLst>
                  <a:path w="1358" h="356">
                    <a:moveTo>
                      <a:pt x="10" y="345"/>
                    </a:moveTo>
                    <a:lnTo>
                      <a:pt x="28" y="351"/>
                    </a:lnTo>
                    <a:lnTo>
                      <a:pt x="1357" y="355"/>
                    </a:lnTo>
                    <a:lnTo>
                      <a:pt x="1357" y="279"/>
                    </a:lnTo>
                    <a:lnTo>
                      <a:pt x="1351" y="248"/>
                    </a:lnTo>
                    <a:lnTo>
                      <a:pt x="1338" y="220"/>
                    </a:lnTo>
                    <a:lnTo>
                      <a:pt x="1324" y="192"/>
                    </a:lnTo>
                    <a:lnTo>
                      <a:pt x="1282" y="147"/>
                    </a:lnTo>
                    <a:lnTo>
                      <a:pt x="1214" y="119"/>
                    </a:lnTo>
                    <a:lnTo>
                      <a:pt x="1141" y="106"/>
                    </a:lnTo>
                    <a:lnTo>
                      <a:pt x="1073" y="96"/>
                    </a:lnTo>
                    <a:lnTo>
                      <a:pt x="996" y="87"/>
                    </a:lnTo>
                    <a:lnTo>
                      <a:pt x="906" y="81"/>
                    </a:lnTo>
                    <a:lnTo>
                      <a:pt x="782" y="69"/>
                    </a:lnTo>
                    <a:lnTo>
                      <a:pt x="817" y="22"/>
                    </a:lnTo>
                    <a:lnTo>
                      <a:pt x="823" y="2"/>
                    </a:lnTo>
                    <a:lnTo>
                      <a:pt x="795" y="28"/>
                    </a:lnTo>
                    <a:lnTo>
                      <a:pt x="779" y="41"/>
                    </a:lnTo>
                    <a:lnTo>
                      <a:pt x="762" y="57"/>
                    </a:lnTo>
                    <a:lnTo>
                      <a:pt x="746" y="62"/>
                    </a:lnTo>
                    <a:lnTo>
                      <a:pt x="714" y="71"/>
                    </a:lnTo>
                    <a:lnTo>
                      <a:pt x="661" y="72"/>
                    </a:lnTo>
                    <a:lnTo>
                      <a:pt x="612" y="70"/>
                    </a:lnTo>
                    <a:lnTo>
                      <a:pt x="587" y="57"/>
                    </a:lnTo>
                    <a:lnTo>
                      <a:pt x="571" y="46"/>
                    </a:lnTo>
                    <a:lnTo>
                      <a:pt x="548" y="28"/>
                    </a:lnTo>
                    <a:lnTo>
                      <a:pt x="519" y="0"/>
                    </a:lnTo>
                    <a:lnTo>
                      <a:pt x="527" y="24"/>
                    </a:lnTo>
                    <a:lnTo>
                      <a:pt x="539" y="64"/>
                    </a:lnTo>
                    <a:lnTo>
                      <a:pt x="525" y="72"/>
                    </a:lnTo>
                    <a:lnTo>
                      <a:pt x="379" y="80"/>
                    </a:lnTo>
                    <a:lnTo>
                      <a:pt x="259" y="96"/>
                    </a:lnTo>
                    <a:lnTo>
                      <a:pt x="190" y="106"/>
                    </a:lnTo>
                    <a:lnTo>
                      <a:pt x="123" y="119"/>
                    </a:lnTo>
                    <a:lnTo>
                      <a:pt x="94" y="129"/>
                    </a:lnTo>
                    <a:lnTo>
                      <a:pt x="72" y="144"/>
                    </a:lnTo>
                    <a:lnTo>
                      <a:pt x="43" y="171"/>
                    </a:lnTo>
                    <a:lnTo>
                      <a:pt x="24" y="202"/>
                    </a:lnTo>
                    <a:lnTo>
                      <a:pt x="11" y="239"/>
                    </a:lnTo>
                    <a:lnTo>
                      <a:pt x="4" y="267"/>
                    </a:lnTo>
                    <a:lnTo>
                      <a:pt x="1" y="299"/>
                    </a:lnTo>
                    <a:lnTo>
                      <a:pt x="0" y="320"/>
                    </a:lnTo>
                    <a:lnTo>
                      <a:pt x="10" y="345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1C1C1C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2213" y="308"/>
                <a:ext cx="536" cy="184"/>
              </a:xfrm>
              <a:custGeom>
                <a:avLst/>
                <a:gdLst/>
                <a:ahLst/>
                <a:cxnLst>
                  <a:cxn ang="0">
                    <a:pos x="0" y="183"/>
                  </a:cxn>
                  <a:cxn ang="0">
                    <a:pos x="7" y="153"/>
                  </a:cxn>
                  <a:cxn ang="0">
                    <a:pos x="17" y="133"/>
                  </a:cxn>
                  <a:cxn ang="0">
                    <a:pos x="49" y="110"/>
                  </a:cxn>
                  <a:cxn ang="0">
                    <a:pos x="105" y="88"/>
                  </a:cxn>
                  <a:cxn ang="0">
                    <a:pos x="147" y="82"/>
                  </a:cxn>
                  <a:cxn ang="0">
                    <a:pos x="182" y="74"/>
                  </a:cxn>
                  <a:cxn ang="0">
                    <a:pos x="237" y="69"/>
                  </a:cxn>
                  <a:cxn ang="0">
                    <a:pos x="279" y="61"/>
                  </a:cxn>
                  <a:cxn ang="0">
                    <a:pos x="320" y="54"/>
                  </a:cxn>
                  <a:cxn ang="0">
                    <a:pos x="359" y="49"/>
                  </a:cxn>
                  <a:cxn ang="0">
                    <a:pos x="405" y="43"/>
                  </a:cxn>
                  <a:cxn ang="0">
                    <a:pos x="473" y="42"/>
                  </a:cxn>
                  <a:cxn ang="0">
                    <a:pos x="470" y="44"/>
                  </a:cxn>
                  <a:cxn ang="0">
                    <a:pos x="506" y="41"/>
                  </a:cxn>
                  <a:cxn ang="0">
                    <a:pos x="518" y="27"/>
                  </a:cxn>
                  <a:cxn ang="0">
                    <a:pos x="513" y="0"/>
                  </a:cxn>
                  <a:cxn ang="0">
                    <a:pos x="533" y="23"/>
                  </a:cxn>
                  <a:cxn ang="0">
                    <a:pos x="535" y="39"/>
                  </a:cxn>
                  <a:cxn ang="0">
                    <a:pos x="513" y="52"/>
                  </a:cxn>
                  <a:cxn ang="0">
                    <a:pos x="470" y="57"/>
                  </a:cxn>
                  <a:cxn ang="0">
                    <a:pos x="399" y="61"/>
                  </a:cxn>
                  <a:cxn ang="0">
                    <a:pos x="323" y="70"/>
                  </a:cxn>
                  <a:cxn ang="0">
                    <a:pos x="263" y="80"/>
                  </a:cxn>
                  <a:cxn ang="0">
                    <a:pos x="193" y="90"/>
                  </a:cxn>
                  <a:cxn ang="0">
                    <a:pos x="135" y="99"/>
                  </a:cxn>
                  <a:cxn ang="0">
                    <a:pos x="92" y="109"/>
                  </a:cxn>
                  <a:cxn ang="0">
                    <a:pos x="56" y="128"/>
                  </a:cxn>
                  <a:cxn ang="0">
                    <a:pos x="30" y="140"/>
                  </a:cxn>
                  <a:cxn ang="0">
                    <a:pos x="15" y="164"/>
                  </a:cxn>
                  <a:cxn ang="0">
                    <a:pos x="0" y="183"/>
                  </a:cxn>
                </a:cxnLst>
                <a:rect l="0" t="0" r="r" b="b"/>
                <a:pathLst>
                  <a:path w="536" h="184">
                    <a:moveTo>
                      <a:pt x="0" y="183"/>
                    </a:moveTo>
                    <a:lnTo>
                      <a:pt x="7" y="153"/>
                    </a:lnTo>
                    <a:lnTo>
                      <a:pt x="17" y="133"/>
                    </a:lnTo>
                    <a:lnTo>
                      <a:pt x="49" y="110"/>
                    </a:lnTo>
                    <a:lnTo>
                      <a:pt x="105" y="88"/>
                    </a:lnTo>
                    <a:lnTo>
                      <a:pt x="147" y="82"/>
                    </a:lnTo>
                    <a:lnTo>
                      <a:pt x="182" y="74"/>
                    </a:lnTo>
                    <a:lnTo>
                      <a:pt x="237" y="69"/>
                    </a:lnTo>
                    <a:lnTo>
                      <a:pt x="279" y="61"/>
                    </a:lnTo>
                    <a:lnTo>
                      <a:pt x="320" y="54"/>
                    </a:lnTo>
                    <a:lnTo>
                      <a:pt x="359" y="49"/>
                    </a:lnTo>
                    <a:lnTo>
                      <a:pt x="405" y="43"/>
                    </a:lnTo>
                    <a:lnTo>
                      <a:pt x="473" y="42"/>
                    </a:lnTo>
                    <a:lnTo>
                      <a:pt x="470" y="44"/>
                    </a:lnTo>
                    <a:lnTo>
                      <a:pt x="506" y="41"/>
                    </a:lnTo>
                    <a:lnTo>
                      <a:pt x="518" y="27"/>
                    </a:lnTo>
                    <a:lnTo>
                      <a:pt x="513" y="0"/>
                    </a:lnTo>
                    <a:lnTo>
                      <a:pt x="533" y="23"/>
                    </a:lnTo>
                    <a:lnTo>
                      <a:pt x="535" y="39"/>
                    </a:lnTo>
                    <a:lnTo>
                      <a:pt x="513" y="52"/>
                    </a:lnTo>
                    <a:lnTo>
                      <a:pt x="470" y="57"/>
                    </a:lnTo>
                    <a:lnTo>
                      <a:pt x="399" y="61"/>
                    </a:lnTo>
                    <a:lnTo>
                      <a:pt x="323" y="70"/>
                    </a:lnTo>
                    <a:lnTo>
                      <a:pt x="263" y="80"/>
                    </a:lnTo>
                    <a:lnTo>
                      <a:pt x="193" y="90"/>
                    </a:lnTo>
                    <a:lnTo>
                      <a:pt x="135" y="99"/>
                    </a:lnTo>
                    <a:lnTo>
                      <a:pt x="92" y="109"/>
                    </a:lnTo>
                    <a:lnTo>
                      <a:pt x="56" y="128"/>
                    </a:lnTo>
                    <a:lnTo>
                      <a:pt x="30" y="140"/>
                    </a:lnTo>
                    <a:lnTo>
                      <a:pt x="15" y="164"/>
                    </a:lnTo>
                    <a:lnTo>
                      <a:pt x="0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2197" y="574"/>
                <a:ext cx="1326" cy="4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7" y="30"/>
                  </a:cxn>
                  <a:cxn ang="0">
                    <a:pos x="114" y="37"/>
                  </a:cxn>
                  <a:cxn ang="0">
                    <a:pos x="381" y="36"/>
                  </a:cxn>
                  <a:cxn ang="0">
                    <a:pos x="438" y="37"/>
                  </a:cxn>
                  <a:cxn ang="0">
                    <a:pos x="480" y="38"/>
                  </a:cxn>
                  <a:cxn ang="0">
                    <a:pos x="578" y="38"/>
                  </a:cxn>
                  <a:cxn ang="0">
                    <a:pos x="686" y="36"/>
                  </a:cxn>
                  <a:cxn ang="0">
                    <a:pos x="724" y="36"/>
                  </a:cxn>
                  <a:cxn ang="0">
                    <a:pos x="819" y="38"/>
                  </a:cxn>
                  <a:cxn ang="0">
                    <a:pos x="859" y="39"/>
                  </a:cxn>
                  <a:cxn ang="0">
                    <a:pos x="888" y="38"/>
                  </a:cxn>
                  <a:cxn ang="0">
                    <a:pos x="962" y="36"/>
                  </a:cxn>
                  <a:cxn ang="0">
                    <a:pos x="1004" y="38"/>
                  </a:cxn>
                  <a:cxn ang="0">
                    <a:pos x="1045" y="37"/>
                  </a:cxn>
                  <a:cxn ang="0">
                    <a:pos x="1072" y="36"/>
                  </a:cxn>
                  <a:cxn ang="0">
                    <a:pos x="1119" y="36"/>
                  </a:cxn>
                  <a:cxn ang="0">
                    <a:pos x="1145" y="37"/>
                  </a:cxn>
                  <a:cxn ang="0">
                    <a:pos x="1171" y="38"/>
                  </a:cxn>
                  <a:cxn ang="0">
                    <a:pos x="1233" y="37"/>
                  </a:cxn>
                  <a:cxn ang="0">
                    <a:pos x="1257" y="37"/>
                  </a:cxn>
                  <a:cxn ang="0">
                    <a:pos x="1325" y="32"/>
                  </a:cxn>
                  <a:cxn ang="0">
                    <a:pos x="1291" y="22"/>
                  </a:cxn>
                  <a:cxn ang="0">
                    <a:pos x="1271" y="22"/>
                  </a:cxn>
                  <a:cxn ang="0">
                    <a:pos x="1249" y="23"/>
                  </a:cxn>
                  <a:cxn ang="0">
                    <a:pos x="1081" y="15"/>
                  </a:cxn>
                  <a:cxn ang="0">
                    <a:pos x="1015" y="17"/>
                  </a:cxn>
                  <a:cxn ang="0">
                    <a:pos x="943" y="21"/>
                  </a:cxn>
                  <a:cxn ang="0">
                    <a:pos x="874" y="20"/>
                  </a:cxn>
                  <a:cxn ang="0">
                    <a:pos x="819" y="18"/>
                  </a:cxn>
                  <a:cxn ang="0">
                    <a:pos x="732" y="19"/>
                  </a:cxn>
                  <a:cxn ang="0">
                    <a:pos x="683" y="20"/>
                  </a:cxn>
                  <a:cxn ang="0">
                    <a:pos x="655" y="21"/>
                  </a:cxn>
                  <a:cxn ang="0">
                    <a:pos x="605" y="22"/>
                  </a:cxn>
                  <a:cxn ang="0">
                    <a:pos x="553" y="20"/>
                  </a:cxn>
                  <a:cxn ang="0">
                    <a:pos x="524" y="19"/>
                  </a:cxn>
                  <a:cxn ang="0">
                    <a:pos x="462" y="17"/>
                  </a:cxn>
                  <a:cxn ang="0">
                    <a:pos x="436" y="18"/>
                  </a:cxn>
                  <a:cxn ang="0">
                    <a:pos x="378" y="21"/>
                  </a:cxn>
                  <a:cxn ang="0">
                    <a:pos x="340" y="23"/>
                  </a:cxn>
                  <a:cxn ang="0">
                    <a:pos x="302" y="24"/>
                  </a:cxn>
                  <a:cxn ang="0">
                    <a:pos x="258" y="22"/>
                  </a:cxn>
                  <a:cxn ang="0">
                    <a:pos x="205" y="20"/>
                  </a:cxn>
                  <a:cxn ang="0">
                    <a:pos x="147" y="23"/>
                  </a:cxn>
                  <a:cxn ang="0">
                    <a:pos x="133" y="23"/>
                  </a:cxn>
                  <a:cxn ang="0">
                    <a:pos x="82" y="20"/>
                  </a:cxn>
                  <a:cxn ang="0">
                    <a:pos x="53" y="19"/>
                  </a:cxn>
                  <a:cxn ang="0">
                    <a:pos x="38" y="20"/>
                  </a:cxn>
                </a:cxnLst>
                <a:rect l="0" t="0" r="r" b="b"/>
                <a:pathLst>
                  <a:path w="1326" h="40">
                    <a:moveTo>
                      <a:pt x="6" y="0"/>
                    </a:moveTo>
                    <a:lnTo>
                      <a:pt x="0" y="10"/>
                    </a:lnTo>
                    <a:lnTo>
                      <a:pt x="6" y="25"/>
                    </a:lnTo>
                    <a:lnTo>
                      <a:pt x="17" y="30"/>
                    </a:lnTo>
                    <a:lnTo>
                      <a:pt x="36" y="36"/>
                    </a:lnTo>
                    <a:lnTo>
                      <a:pt x="114" y="37"/>
                    </a:lnTo>
                    <a:lnTo>
                      <a:pt x="275" y="38"/>
                    </a:lnTo>
                    <a:lnTo>
                      <a:pt x="381" y="36"/>
                    </a:lnTo>
                    <a:lnTo>
                      <a:pt x="415" y="37"/>
                    </a:lnTo>
                    <a:lnTo>
                      <a:pt x="438" y="37"/>
                    </a:lnTo>
                    <a:lnTo>
                      <a:pt x="474" y="38"/>
                    </a:lnTo>
                    <a:lnTo>
                      <a:pt x="480" y="38"/>
                    </a:lnTo>
                    <a:lnTo>
                      <a:pt x="545" y="38"/>
                    </a:lnTo>
                    <a:lnTo>
                      <a:pt x="578" y="38"/>
                    </a:lnTo>
                    <a:lnTo>
                      <a:pt x="598" y="37"/>
                    </a:lnTo>
                    <a:lnTo>
                      <a:pt x="686" y="36"/>
                    </a:lnTo>
                    <a:lnTo>
                      <a:pt x="691" y="36"/>
                    </a:lnTo>
                    <a:lnTo>
                      <a:pt x="724" y="36"/>
                    </a:lnTo>
                    <a:lnTo>
                      <a:pt x="777" y="38"/>
                    </a:lnTo>
                    <a:lnTo>
                      <a:pt x="819" y="38"/>
                    </a:lnTo>
                    <a:lnTo>
                      <a:pt x="825" y="38"/>
                    </a:lnTo>
                    <a:lnTo>
                      <a:pt x="859" y="39"/>
                    </a:lnTo>
                    <a:lnTo>
                      <a:pt x="882" y="37"/>
                    </a:lnTo>
                    <a:lnTo>
                      <a:pt x="888" y="38"/>
                    </a:lnTo>
                    <a:lnTo>
                      <a:pt x="957" y="37"/>
                    </a:lnTo>
                    <a:lnTo>
                      <a:pt x="962" y="36"/>
                    </a:lnTo>
                    <a:lnTo>
                      <a:pt x="980" y="37"/>
                    </a:lnTo>
                    <a:lnTo>
                      <a:pt x="1004" y="38"/>
                    </a:lnTo>
                    <a:lnTo>
                      <a:pt x="1011" y="38"/>
                    </a:lnTo>
                    <a:lnTo>
                      <a:pt x="1045" y="37"/>
                    </a:lnTo>
                    <a:lnTo>
                      <a:pt x="1066" y="36"/>
                    </a:lnTo>
                    <a:lnTo>
                      <a:pt x="1072" y="36"/>
                    </a:lnTo>
                    <a:lnTo>
                      <a:pt x="1091" y="36"/>
                    </a:lnTo>
                    <a:lnTo>
                      <a:pt x="1119" y="36"/>
                    </a:lnTo>
                    <a:lnTo>
                      <a:pt x="1126" y="36"/>
                    </a:lnTo>
                    <a:lnTo>
                      <a:pt x="1145" y="37"/>
                    </a:lnTo>
                    <a:lnTo>
                      <a:pt x="1165" y="38"/>
                    </a:lnTo>
                    <a:lnTo>
                      <a:pt x="1171" y="38"/>
                    </a:lnTo>
                    <a:lnTo>
                      <a:pt x="1214" y="36"/>
                    </a:lnTo>
                    <a:lnTo>
                      <a:pt x="1233" y="37"/>
                    </a:lnTo>
                    <a:lnTo>
                      <a:pt x="1252" y="38"/>
                    </a:lnTo>
                    <a:lnTo>
                      <a:pt x="1257" y="37"/>
                    </a:lnTo>
                    <a:lnTo>
                      <a:pt x="1309" y="37"/>
                    </a:lnTo>
                    <a:lnTo>
                      <a:pt x="1325" y="32"/>
                    </a:lnTo>
                    <a:lnTo>
                      <a:pt x="1298" y="22"/>
                    </a:lnTo>
                    <a:lnTo>
                      <a:pt x="1291" y="22"/>
                    </a:lnTo>
                    <a:lnTo>
                      <a:pt x="1267" y="20"/>
                    </a:lnTo>
                    <a:lnTo>
                      <a:pt x="1271" y="22"/>
                    </a:lnTo>
                    <a:lnTo>
                      <a:pt x="1256" y="24"/>
                    </a:lnTo>
                    <a:lnTo>
                      <a:pt x="1249" y="23"/>
                    </a:lnTo>
                    <a:lnTo>
                      <a:pt x="1087" y="15"/>
                    </a:lnTo>
                    <a:lnTo>
                      <a:pt x="1081" y="15"/>
                    </a:lnTo>
                    <a:lnTo>
                      <a:pt x="1038" y="15"/>
                    </a:lnTo>
                    <a:lnTo>
                      <a:pt x="1015" y="17"/>
                    </a:lnTo>
                    <a:lnTo>
                      <a:pt x="978" y="19"/>
                    </a:lnTo>
                    <a:lnTo>
                      <a:pt x="943" y="21"/>
                    </a:lnTo>
                    <a:lnTo>
                      <a:pt x="904" y="21"/>
                    </a:lnTo>
                    <a:lnTo>
                      <a:pt x="874" y="20"/>
                    </a:lnTo>
                    <a:lnTo>
                      <a:pt x="869" y="20"/>
                    </a:lnTo>
                    <a:lnTo>
                      <a:pt x="819" y="18"/>
                    </a:lnTo>
                    <a:lnTo>
                      <a:pt x="752" y="18"/>
                    </a:lnTo>
                    <a:lnTo>
                      <a:pt x="732" y="19"/>
                    </a:lnTo>
                    <a:lnTo>
                      <a:pt x="709" y="20"/>
                    </a:lnTo>
                    <a:lnTo>
                      <a:pt x="683" y="20"/>
                    </a:lnTo>
                    <a:lnTo>
                      <a:pt x="678" y="20"/>
                    </a:lnTo>
                    <a:lnTo>
                      <a:pt x="655" y="21"/>
                    </a:lnTo>
                    <a:lnTo>
                      <a:pt x="610" y="22"/>
                    </a:lnTo>
                    <a:lnTo>
                      <a:pt x="605" y="22"/>
                    </a:lnTo>
                    <a:lnTo>
                      <a:pt x="584" y="22"/>
                    </a:lnTo>
                    <a:lnTo>
                      <a:pt x="553" y="20"/>
                    </a:lnTo>
                    <a:lnTo>
                      <a:pt x="530" y="19"/>
                    </a:lnTo>
                    <a:lnTo>
                      <a:pt x="524" y="19"/>
                    </a:lnTo>
                    <a:lnTo>
                      <a:pt x="496" y="17"/>
                    </a:lnTo>
                    <a:lnTo>
                      <a:pt x="462" y="17"/>
                    </a:lnTo>
                    <a:lnTo>
                      <a:pt x="457" y="17"/>
                    </a:lnTo>
                    <a:lnTo>
                      <a:pt x="436" y="18"/>
                    </a:lnTo>
                    <a:lnTo>
                      <a:pt x="404" y="20"/>
                    </a:lnTo>
                    <a:lnTo>
                      <a:pt x="378" y="21"/>
                    </a:lnTo>
                    <a:lnTo>
                      <a:pt x="373" y="21"/>
                    </a:lnTo>
                    <a:lnTo>
                      <a:pt x="340" y="23"/>
                    </a:lnTo>
                    <a:lnTo>
                      <a:pt x="335" y="23"/>
                    </a:lnTo>
                    <a:lnTo>
                      <a:pt x="302" y="24"/>
                    </a:lnTo>
                    <a:lnTo>
                      <a:pt x="283" y="24"/>
                    </a:lnTo>
                    <a:lnTo>
                      <a:pt x="258" y="22"/>
                    </a:lnTo>
                    <a:lnTo>
                      <a:pt x="239" y="20"/>
                    </a:lnTo>
                    <a:lnTo>
                      <a:pt x="205" y="20"/>
                    </a:lnTo>
                    <a:lnTo>
                      <a:pt x="179" y="21"/>
                    </a:lnTo>
                    <a:lnTo>
                      <a:pt x="147" y="23"/>
                    </a:lnTo>
                    <a:lnTo>
                      <a:pt x="141" y="23"/>
                    </a:lnTo>
                    <a:lnTo>
                      <a:pt x="133" y="23"/>
                    </a:lnTo>
                    <a:lnTo>
                      <a:pt x="99" y="21"/>
                    </a:lnTo>
                    <a:lnTo>
                      <a:pt x="82" y="20"/>
                    </a:lnTo>
                    <a:lnTo>
                      <a:pt x="59" y="19"/>
                    </a:lnTo>
                    <a:lnTo>
                      <a:pt x="53" y="19"/>
                    </a:lnTo>
                    <a:lnTo>
                      <a:pt x="48" y="19"/>
                    </a:lnTo>
                    <a:lnTo>
                      <a:pt x="38" y="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auto">
              <a:xfrm>
                <a:off x="2212" y="307"/>
                <a:ext cx="1300" cy="224"/>
              </a:xfrm>
              <a:custGeom>
                <a:avLst/>
                <a:gdLst/>
                <a:ahLst/>
                <a:cxnLst>
                  <a:cxn ang="0">
                    <a:pos x="73" y="142"/>
                  </a:cxn>
                  <a:cxn ang="0">
                    <a:pos x="40" y="164"/>
                  </a:cxn>
                  <a:cxn ang="0">
                    <a:pos x="5" y="178"/>
                  </a:cxn>
                  <a:cxn ang="0">
                    <a:pos x="11" y="203"/>
                  </a:cxn>
                  <a:cxn ang="0">
                    <a:pos x="54" y="212"/>
                  </a:cxn>
                  <a:cxn ang="0">
                    <a:pos x="172" y="215"/>
                  </a:cxn>
                  <a:cxn ang="0">
                    <a:pos x="420" y="210"/>
                  </a:cxn>
                  <a:cxn ang="0">
                    <a:pos x="473" y="213"/>
                  </a:cxn>
                  <a:cxn ang="0">
                    <a:pos x="512" y="218"/>
                  </a:cxn>
                  <a:cxn ang="0">
                    <a:pos x="603" y="218"/>
                  </a:cxn>
                  <a:cxn ang="0">
                    <a:pos x="703" y="210"/>
                  </a:cxn>
                  <a:cxn ang="0">
                    <a:pos x="738" y="210"/>
                  </a:cxn>
                  <a:cxn ang="0">
                    <a:pos x="827" y="219"/>
                  </a:cxn>
                  <a:cxn ang="0">
                    <a:pos x="864" y="223"/>
                  </a:cxn>
                  <a:cxn ang="0">
                    <a:pos x="891" y="218"/>
                  </a:cxn>
                  <a:cxn ang="0">
                    <a:pos x="960" y="210"/>
                  </a:cxn>
                  <a:cxn ang="0">
                    <a:pos x="999" y="218"/>
                  </a:cxn>
                  <a:cxn ang="0">
                    <a:pos x="1037" y="213"/>
                  </a:cxn>
                  <a:cxn ang="0">
                    <a:pos x="1062" y="210"/>
                  </a:cxn>
                  <a:cxn ang="0">
                    <a:pos x="1105" y="210"/>
                  </a:cxn>
                  <a:cxn ang="0">
                    <a:pos x="1129" y="215"/>
                  </a:cxn>
                  <a:cxn ang="0">
                    <a:pos x="1154" y="219"/>
                  </a:cxn>
                  <a:cxn ang="0">
                    <a:pos x="1211" y="213"/>
                  </a:cxn>
                  <a:cxn ang="0">
                    <a:pos x="1233" y="215"/>
                  </a:cxn>
                  <a:cxn ang="0">
                    <a:pos x="1299" y="212"/>
                  </a:cxn>
                  <a:cxn ang="0">
                    <a:pos x="1283" y="169"/>
                  </a:cxn>
                  <a:cxn ang="0">
                    <a:pos x="1246" y="140"/>
                  </a:cxn>
                  <a:cxn ang="0">
                    <a:pos x="1226" y="145"/>
                  </a:cxn>
                  <a:cxn ang="0">
                    <a:pos x="1119" y="117"/>
                  </a:cxn>
                  <a:cxn ang="0">
                    <a:pos x="1070" y="103"/>
                  </a:cxn>
                  <a:cxn ang="0">
                    <a:pos x="1008" y="113"/>
                  </a:cxn>
                  <a:cxn ang="0">
                    <a:pos x="942" y="132"/>
                  </a:cxn>
                  <a:cxn ang="0">
                    <a:pos x="878" y="126"/>
                  </a:cxn>
                  <a:cxn ang="0">
                    <a:pos x="827" y="117"/>
                  </a:cxn>
                  <a:cxn ang="0">
                    <a:pos x="761" y="99"/>
                  </a:cxn>
                  <a:cxn ang="0">
                    <a:pos x="721" y="80"/>
                  </a:cxn>
                  <a:cxn ang="0">
                    <a:pos x="695" y="38"/>
                  </a:cxn>
                  <a:cxn ang="0">
                    <a:pos x="687" y="25"/>
                  </a:cxn>
                  <a:cxn ang="0">
                    <a:pos x="614" y="25"/>
                  </a:cxn>
                  <a:cxn ang="0">
                    <a:pos x="537" y="0"/>
                  </a:cxn>
                  <a:cxn ang="0">
                    <a:pos x="575" y="51"/>
                  </a:cxn>
                  <a:cxn ang="0">
                    <a:pos x="560" y="87"/>
                  </a:cxn>
                  <a:cxn ang="0">
                    <a:pos x="503" y="96"/>
                  </a:cxn>
                  <a:cxn ang="0">
                    <a:pos x="451" y="106"/>
                  </a:cxn>
                  <a:cxn ang="0">
                    <a:pos x="389" y="129"/>
                  </a:cxn>
                  <a:cxn ang="0">
                    <a:pos x="331" y="122"/>
                  </a:cxn>
                  <a:cxn ang="0">
                    <a:pos x="288" y="128"/>
                  </a:cxn>
                  <a:cxn ang="0">
                    <a:pos x="233" y="131"/>
                  </a:cxn>
                  <a:cxn ang="0">
                    <a:pos x="197" y="142"/>
                  </a:cxn>
                  <a:cxn ang="0">
                    <a:pos x="158" y="132"/>
                  </a:cxn>
                  <a:cxn ang="0">
                    <a:pos x="118" y="134"/>
                  </a:cxn>
                </a:cxnLst>
                <a:rect l="0" t="0" r="r" b="b"/>
                <a:pathLst>
                  <a:path w="1300" h="224">
                    <a:moveTo>
                      <a:pt x="97" y="143"/>
                    </a:moveTo>
                    <a:lnTo>
                      <a:pt x="73" y="142"/>
                    </a:lnTo>
                    <a:lnTo>
                      <a:pt x="54" y="157"/>
                    </a:lnTo>
                    <a:lnTo>
                      <a:pt x="40" y="164"/>
                    </a:lnTo>
                    <a:lnTo>
                      <a:pt x="18" y="174"/>
                    </a:lnTo>
                    <a:lnTo>
                      <a:pt x="5" y="178"/>
                    </a:lnTo>
                    <a:lnTo>
                      <a:pt x="0" y="190"/>
                    </a:lnTo>
                    <a:lnTo>
                      <a:pt x="11" y="203"/>
                    </a:lnTo>
                    <a:lnTo>
                      <a:pt x="26" y="218"/>
                    </a:lnTo>
                    <a:lnTo>
                      <a:pt x="54" y="212"/>
                    </a:lnTo>
                    <a:lnTo>
                      <a:pt x="100" y="210"/>
                    </a:lnTo>
                    <a:lnTo>
                      <a:pt x="172" y="215"/>
                    </a:lnTo>
                    <a:lnTo>
                      <a:pt x="322" y="218"/>
                    </a:lnTo>
                    <a:lnTo>
                      <a:pt x="420" y="210"/>
                    </a:lnTo>
                    <a:lnTo>
                      <a:pt x="452" y="215"/>
                    </a:lnTo>
                    <a:lnTo>
                      <a:pt x="473" y="213"/>
                    </a:lnTo>
                    <a:lnTo>
                      <a:pt x="506" y="218"/>
                    </a:lnTo>
                    <a:lnTo>
                      <a:pt x="512" y="218"/>
                    </a:lnTo>
                    <a:lnTo>
                      <a:pt x="573" y="219"/>
                    </a:lnTo>
                    <a:lnTo>
                      <a:pt x="603" y="218"/>
                    </a:lnTo>
                    <a:lnTo>
                      <a:pt x="621" y="213"/>
                    </a:lnTo>
                    <a:lnTo>
                      <a:pt x="703" y="210"/>
                    </a:lnTo>
                    <a:lnTo>
                      <a:pt x="708" y="210"/>
                    </a:lnTo>
                    <a:lnTo>
                      <a:pt x="738" y="210"/>
                    </a:lnTo>
                    <a:lnTo>
                      <a:pt x="788" y="218"/>
                    </a:lnTo>
                    <a:lnTo>
                      <a:pt x="827" y="219"/>
                    </a:lnTo>
                    <a:lnTo>
                      <a:pt x="832" y="219"/>
                    </a:lnTo>
                    <a:lnTo>
                      <a:pt x="864" y="223"/>
                    </a:lnTo>
                    <a:lnTo>
                      <a:pt x="885" y="215"/>
                    </a:lnTo>
                    <a:lnTo>
                      <a:pt x="891" y="218"/>
                    </a:lnTo>
                    <a:lnTo>
                      <a:pt x="955" y="213"/>
                    </a:lnTo>
                    <a:lnTo>
                      <a:pt x="960" y="210"/>
                    </a:lnTo>
                    <a:lnTo>
                      <a:pt x="976" y="215"/>
                    </a:lnTo>
                    <a:lnTo>
                      <a:pt x="999" y="218"/>
                    </a:lnTo>
                    <a:lnTo>
                      <a:pt x="1005" y="218"/>
                    </a:lnTo>
                    <a:lnTo>
                      <a:pt x="1037" y="213"/>
                    </a:lnTo>
                    <a:lnTo>
                      <a:pt x="1056" y="210"/>
                    </a:lnTo>
                    <a:lnTo>
                      <a:pt x="1062" y="210"/>
                    </a:lnTo>
                    <a:lnTo>
                      <a:pt x="1079" y="210"/>
                    </a:lnTo>
                    <a:lnTo>
                      <a:pt x="1105" y="210"/>
                    </a:lnTo>
                    <a:lnTo>
                      <a:pt x="1111" y="209"/>
                    </a:lnTo>
                    <a:lnTo>
                      <a:pt x="1129" y="215"/>
                    </a:lnTo>
                    <a:lnTo>
                      <a:pt x="1148" y="219"/>
                    </a:lnTo>
                    <a:lnTo>
                      <a:pt x="1154" y="219"/>
                    </a:lnTo>
                    <a:lnTo>
                      <a:pt x="1193" y="210"/>
                    </a:lnTo>
                    <a:lnTo>
                      <a:pt x="1211" y="213"/>
                    </a:lnTo>
                    <a:lnTo>
                      <a:pt x="1229" y="218"/>
                    </a:lnTo>
                    <a:lnTo>
                      <a:pt x="1233" y="215"/>
                    </a:lnTo>
                    <a:lnTo>
                      <a:pt x="1282" y="213"/>
                    </a:lnTo>
                    <a:lnTo>
                      <a:pt x="1299" y="212"/>
                    </a:lnTo>
                    <a:lnTo>
                      <a:pt x="1296" y="187"/>
                    </a:lnTo>
                    <a:lnTo>
                      <a:pt x="1283" y="169"/>
                    </a:lnTo>
                    <a:lnTo>
                      <a:pt x="1268" y="155"/>
                    </a:lnTo>
                    <a:lnTo>
                      <a:pt x="1246" y="140"/>
                    </a:lnTo>
                    <a:lnTo>
                      <a:pt x="1232" y="146"/>
                    </a:lnTo>
                    <a:lnTo>
                      <a:pt x="1226" y="145"/>
                    </a:lnTo>
                    <a:lnTo>
                      <a:pt x="1158" y="132"/>
                    </a:lnTo>
                    <a:lnTo>
                      <a:pt x="1119" y="117"/>
                    </a:lnTo>
                    <a:lnTo>
                      <a:pt x="1076" y="103"/>
                    </a:lnTo>
                    <a:lnTo>
                      <a:pt x="1070" y="103"/>
                    </a:lnTo>
                    <a:lnTo>
                      <a:pt x="1030" y="103"/>
                    </a:lnTo>
                    <a:lnTo>
                      <a:pt x="1008" y="113"/>
                    </a:lnTo>
                    <a:lnTo>
                      <a:pt x="974" y="122"/>
                    </a:lnTo>
                    <a:lnTo>
                      <a:pt x="942" y="132"/>
                    </a:lnTo>
                    <a:lnTo>
                      <a:pt x="905" y="131"/>
                    </a:lnTo>
                    <a:lnTo>
                      <a:pt x="878" y="126"/>
                    </a:lnTo>
                    <a:lnTo>
                      <a:pt x="873" y="126"/>
                    </a:lnTo>
                    <a:lnTo>
                      <a:pt x="827" y="117"/>
                    </a:lnTo>
                    <a:lnTo>
                      <a:pt x="787" y="103"/>
                    </a:lnTo>
                    <a:lnTo>
                      <a:pt x="761" y="99"/>
                    </a:lnTo>
                    <a:lnTo>
                      <a:pt x="743" y="85"/>
                    </a:lnTo>
                    <a:lnTo>
                      <a:pt x="721" y="80"/>
                    </a:lnTo>
                    <a:lnTo>
                      <a:pt x="702" y="67"/>
                    </a:lnTo>
                    <a:lnTo>
                      <a:pt x="695" y="38"/>
                    </a:lnTo>
                    <a:lnTo>
                      <a:pt x="718" y="16"/>
                    </a:lnTo>
                    <a:lnTo>
                      <a:pt x="687" y="25"/>
                    </a:lnTo>
                    <a:lnTo>
                      <a:pt x="645" y="24"/>
                    </a:lnTo>
                    <a:lnTo>
                      <a:pt x="614" y="25"/>
                    </a:lnTo>
                    <a:lnTo>
                      <a:pt x="575" y="16"/>
                    </a:lnTo>
                    <a:lnTo>
                      <a:pt x="537" y="0"/>
                    </a:lnTo>
                    <a:lnTo>
                      <a:pt x="566" y="29"/>
                    </a:lnTo>
                    <a:lnTo>
                      <a:pt x="575" y="51"/>
                    </a:lnTo>
                    <a:lnTo>
                      <a:pt x="573" y="68"/>
                    </a:lnTo>
                    <a:lnTo>
                      <a:pt x="560" y="87"/>
                    </a:lnTo>
                    <a:lnTo>
                      <a:pt x="531" y="97"/>
                    </a:lnTo>
                    <a:lnTo>
                      <a:pt x="503" y="96"/>
                    </a:lnTo>
                    <a:lnTo>
                      <a:pt x="477" y="100"/>
                    </a:lnTo>
                    <a:lnTo>
                      <a:pt x="451" y="106"/>
                    </a:lnTo>
                    <a:lnTo>
                      <a:pt x="413" y="122"/>
                    </a:lnTo>
                    <a:lnTo>
                      <a:pt x="389" y="129"/>
                    </a:lnTo>
                    <a:lnTo>
                      <a:pt x="361" y="119"/>
                    </a:lnTo>
                    <a:lnTo>
                      <a:pt x="331" y="122"/>
                    </a:lnTo>
                    <a:lnTo>
                      <a:pt x="306" y="135"/>
                    </a:lnTo>
                    <a:lnTo>
                      <a:pt x="288" y="128"/>
                    </a:lnTo>
                    <a:lnTo>
                      <a:pt x="261" y="134"/>
                    </a:lnTo>
                    <a:lnTo>
                      <a:pt x="233" y="131"/>
                    </a:lnTo>
                    <a:lnTo>
                      <a:pt x="203" y="142"/>
                    </a:lnTo>
                    <a:lnTo>
                      <a:pt x="197" y="142"/>
                    </a:lnTo>
                    <a:lnTo>
                      <a:pt x="187" y="140"/>
                    </a:lnTo>
                    <a:lnTo>
                      <a:pt x="158" y="132"/>
                    </a:lnTo>
                    <a:lnTo>
                      <a:pt x="143" y="126"/>
                    </a:lnTo>
                    <a:lnTo>
                      <a:pt x="118" y="134"/>
                    </a:lnTo>
                    <a:lnTo>
                      <a:pt x="97" y="143"/>
                    </a:lnTo>
                  </a:path>
                </a:pathLst>
              </a:custGeom>
              <a:gradFill rotWithShape="0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auto">
              <a:xfrm>
                <a:off x="2931" y="310"/>
                <a:ext cx="559" cy="184"/>
              </a:xfrm>
              <a:custGeom>
                <a:avLst/>
                <a:gdLst/>
                <a:ahLst/>
                <a:cxnLst>
                  <a:cxn ang="0">
                    <a:pos x="558" y="183"/>
                  </a:cxn>
                  <a:cxn ang="0">
                    <a:pos x="550" y="153"/>
                  </a:cxn>
                  <a:cxn ang="0">
                    <a:pos x="539" y="133"/>
                  </a:cxn>
                  <a:cxn ang="0">
                    <a:pos x="505" y="111"/>
                  </a:cxn>
                  <a:cxn ang="0">
                    <a:pos x="447" y="88"/>
                  </a:cxn>
                  <a:cxn ang="0">
                    <a:pos x="404" y="81"/>
                  </a:cxn>
                  <a:cxn ang="0">
                    <a:pos x="367" y="74"/>
                  </a:cxn>
                  <a:cxn ang="0">
                    <a:pos x="310" y="69"/>
                  </a:cxn>
                  <a:cxn ang="0">
                    <a:pos x="265" y="60"/>
                  </a:cxn>
                  <a:cxn ang="0">
                    <a:pos x="224" y="54"/>
                  </a:cxn>
                  <a:cxn ang="0">
                    <a:pos x="182" y="49"/>
                  </a:cxn>
                  <a:cxn ang="0">
                    <a:pos x="134" y="43"/>
                  </a:cxn>
                  <a:cxn ang="0">
                    <a:pos x="64" y="42"/>
                  </a:cxn>
                  <a:cxn ang="0">
                    <a:pos x="66" y="44"/>
                  </a:cxn>
                  <a:cxn ang="0">
                    <a:pos x="29" y="41"/>
                  </a:cxn>
                  <a:cxn ang="0">
                    <a:pos x="17" y="27"/>
                  </a:cxn>
                  <a:cxn ang="0">
                    <a:pos x="21" y="0"/>
                  </a:cxn>
                  <a:cxn ang="0">
                    <a:pos x="1" y="24"/>
                  </a:cxn>
                  <a:cxn ang="0">
                    <a:pos x="0" y="40"/>
                  </a:cxn>
                  <a:cxn ang="0">
                    <a:pos x="21" y="52"/>
                  </a:cxn>
                  <a:cxn ang="0">
                    <a:pos x="66" y="57"/>
                  </a:cxn>
                  <a:cxn ang="0">
                    <a:pos x="140" y="60"/>
                  </a:cxn>
                  <a:cxn ang="0">
                    <a:pos x="220" y="70"/>
                  </a:cxn>
                  <a:cxn ang="0">
                    <a:pos x="283" y="80"/>
                  </a:cxn>
                  <a:cxn ang="0">
                    <a:pos x="356" y="90"/>
                  </a:cxn>
                  <a:cxn ang="0">
                    <a:pos x="417" y="100"/>
                  </a:cxn>
                  <a:cxn ang="0">
                    <a:pos x="461" y="109"/>
                  </a:cxn>
                  <a:cxn ang="0">
                    <a:pos x="498" y="128"/>
                  </a:cxn>
                  <a:cxn ang="0">
                    <a:pos x="525" y="140"/>
                  </a:cxn>
                  <a:cxn ang="0">
                    <a:pos x="541" y="164"/>
                  </a:cxn>
                  <a:cxn ang="0">
                    <a:pos x="558" y="183"/>
                  </a:cxn>
                </a:cxnLst>
                <a:rect l="0" t="0" r="r" b="b"/>
                <a:pathLst>
                  <a:path w="559" h="184">
                    <a:moveTo>
                      <a:pt x="558" y="183"/>
                    </a:moveTo>
                    <a:lnTo>
                      <a:pt x="550" y="153"/>
                    </a:lnTo>
                    <a:lnTo>
                      <a:pt x="539" y="133"/>
                    </a:lnTo>
                    <a:lnTo>
                      <a:pt x="505" y="111"/>
                    </a:lnTo>
                    <a:lnTo>
                      <a:pt x="447" y="88"/>
                    </a:lnTo>
                    <a:lnTo>
                      <a:pt x="404" y="81"/>
                    </a:lnTo>
                    <a:lnTo>
                      <a:pt x="367" y="74"/>
                    </a:lnTo>
                    <a:lnTo>
                      <a:pt x="310" y="69"/>
                    </a:lnTo>
                    <a:lnTo>
                      <a:pt x="265" y="60"/>
                    </a:lnTo>
                    <a:lnTo>
                      <a:pt x="224" y="54"/>
                    </a:lnTo>
                    <a:lnTo>
                      <a:pt x="182" y="49"/>
                    </a:lnTo>
                    <a:lnTo>
                      <a:pt x="134" y="43"/>
                    </a:lnTo>
                    <a:lnTo>
                      <a:pt x="64" y="42"/>
                    </a:lnTo>
                    <a:lnTo>
                      <a:pt x="66" y="44"/>
                    </a:lnTo>
                    <a:lnTo>
                      <a:pt x="29" y="41"/>
                    </a:lnTo>
                    <a:lnTo>
                      <a:pt x="17" y="27"/>
                    </a:lnTo>
                    <a:lnTo>
                      <a:pt x="21" y="0"/>
                    </a:lnTo>
                    <a:lnTo>
                      <a:pt x="1" y="24"/>
                    </a:lnTo>
                    <a:lnTo>
                      <a:pt x="0" y="40"/>
                    </a:lnTo>
                    <a:lnTo>
                      <a:pt x="21" y="52"/>
                    </a:lnTo>
                    <a:lnTo>
                      <a:pt x="66" y="57"/>
                    </a:lnTo>
                    <a:lnTo>
                      <a:pt x="140" y="60"/>
                    </a:lnTo>
                    <a:lnTo>
                      <a:pt x="220" y="70"/>
                    </a:lnTo>
                    <a:lnTo>
                      <a:pt x="283" y="80"/>
                    </a:lnTo>
                    <a:lnTo>
                      <a:pt x="356" y="90"/>
                    </a:lnTo>
                    <a:lnTo>
                      <a:pt x="417" y="100"/>
                    </a:lnTo>
                    <a:lnTo>
                      <a:pt x="461" y="109"/>
                    </a:lnTo>
                    <a:lnTo>
                      <a:pt x="498" y="128"/>
                    </a:lnTo>
                    <a:lnTo>
                      <a:pt x="525" y="140"/>
                    </a:lnTo>
                    <a:lnTo>
                      <a:pt x="541" y="164"/>
                    </a:lnTo>
                    <a:lnTo>
                      <a:pt x="558" y="183"/>
                    </a:ln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7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3075" y="1216025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41575"/>
            <a:ext cx="80645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067425"/>
            <a:ext cx="2387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6F019E5-BA33-4A48-A873-C65D83CAE7F3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067425"/>
            <a:ext cx="3225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13500" y="6067425"/>
            <a:ext cx="2133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D29E3A-C35A-4097-89F5-DD1A19DC62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3654425" y="2257425"/>
            <a:ext cx="2047875" cy="9048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19"/>
              </a:cxn>
              <a:cxn ang="0">
                <a:pos x="2" y="40"/>
              </a:cxn>
              <a:cxn ang="0">
                <a:pos x="28" y="50"/>
              </a:cxn>
              <a:cxn ang="0">
                <a:pos x="148" y="53"/>
              </a:cxn>
              <a:cxn ang="0">
                <a:pos x="297" y="53"/>
              </a:cxn>
              <a:cxn ang="0">
                <a:pos x="468" y="53"/>
              </a:cxn>
              <a:cxn ang="0">
                <a:pos x="667" y="53"/>
              </a:cxn>
              <a:cxn ang="0">
                <a:pos x="830" y="53"/>
              </a:cxn>
              <a:cxn ang="0">
                <a:pos x="993" y="55"/>
              </a:cxn>
              <a:cxn ang="0">
                <a:pos x="1139" y="53"/>
              </a:cxn>
              <a:cxn ang="0">
                <a:pos x="1226" y="56"/>
              </a:cxn>
              <a:cxn ang="0">
                <a:pos x="1279" y="47"/>
              </a:cxn>
              <a:cxn ang="0">
                <a:pos x="1289" y="25"/>
              </a:cxn>
              <a:cxn ang="0">
                <a:pos x="1275" y="14"/>
              </a:cxn>
              <a:cxn ang="0">
                <a:pos x="1274" y="27"/>
              </a:cxn>
              <a:cxn ang="0">
                <a:pos x="1261" y="35"/>
              </a:cxn>
              <a:cxn ang="0">
                <a:pos x="1236" y="38"/>
              </a:cxn>
              <a:cxn ang="0">
                <a:pos x="1196" y="40"/>
              </a:cxn>
              <a:cxn ang="0">
                <a:pos x="1121" y="40"/>
              </a:cxn>
              <a:cxn ang="0">
                <a:pos x="973" y="40"/>
              </a:cxn>
              <a:cxn ang="0">
                <a:pos x="844" y="40"/>
              </a:cxn>
              <a:cxn ang="0">
                <a:pos x="712" y="38"/>
              </a:cxn>
              <a:cxn ang="0">
                <a:pos x="584" y="40"/>
              </a:cxn>
              <a:cxn ang="0">
                <a:pos x="432" y="42"/>
              </a:cxn>
              <a:cxn ang="0">
                <a:pos x="315" y="43"/>
              </a:cxn>
              <a:cxn ang="0">
                <a:pos x="226" y="40"/>
              </a:cxn>
              <a:cxn ang="0">
                <a:pos x="141" y="42"/>
              </a:cxn>
              <a:cxn ang="0">
                <a:pos x="78" y="40"/>
              </a:cxn>
              <a:cxn ang="0">
                <a:pos x="41" y="40"/>
              </a:cxn>
              <a:cxn ang="0">
                <a:pos x="20" y="35"/>
              </a:cxn>
              <a:cxn ang="0">
                <a:pos x="14" y="22"/>
              </a:cxn>
              <a:cxn ang="0">
                <a:pos x="10" y="4"/>
              </a:cxn>
              <a:cxn ang="0">
                <a:pos x="5" y="5"/>
              </a:cxn>
              <a:cxn ang="0">
                <a:pos x="7" y="6"/>
              </a:cxn>
              <a:cxn ang="0">
                <a:pos x="10" y="0"/>
              </a:cxn>
              <a:cxn ang="0">
                <a:pos x="10" y="4"/>
              </a:cxn>
              <a:cxn ang="0">
                <a:pos x="9" y="6"/>
              </a:cxn>
              <a:cxn ang="0">
                <a:pos x="10" y="0"/>
              </a:cxn>
              <a:cxn ang="0">
                <a:pos x="10" y="4"/>
              </a:cxn>
              <a:cxn ang="0">
                <a:pos x="9" y="7"/>
              </a:cxn>
            </a:cxnLst>
            <a:rect l="0" t="0" r="r" b="b"/>
            <a:pathLst>
              <a:path w="1290" h="57">
                <a:moveTo>
                  <a:pt x="10" y="0"/>
                </a:moveTo>
                <a:lnTo>
                  <a:pt x="0" y="19"/>
                </a:lnTo>
                <a:lnTo>
                  <a:pt x="2" y="40"/>
                </a:lnTo>
                <a:lnTo>
                  <a:pt x="28" y="50"/>
                </a:lnTo>
                <a:lnTo>
                  <a:pt x="148" y="53"/>
                </a:lnTo>
                <a:lnTo>
                  <a:pt x="297" y="53"/>
                </a:lnTo>
                <a:lnTo>
                  <a:pt x="468" y="53"/>
                </a:lnTo>
                <a:lnTo>
                  <a:pt x="667" y="53"/>
                </a:lnTo>
                <a:lnTo>
                  <a:pt x="830" y="53"/>
                </a:lnTo>
                <a:lnTo>
                  <a:pt x="993" y="55"/>
                </a:lnTo>
                <a:lnTo>
                  <a:pt x="1139" y="53"/>
                </a:lnTo>
                <a:lnTo>
                  <a:pt x="1226" y="56"/>
                </a:lnTo>
                <a:lnTo>
                  <a:pt x="1279" y="47"/>
                </a:lnTo>
                <a:lnTo>
                  <a:pt x="1289" y="25"/>
                </a:lnTo>
                <a:lnTo>
                  <a:pt x="1275" y="14"/>
                </a:lnTo>
                <a:lnTo>
                  <a:pt x="1274" y="27"/>
                </a:lnTo>
                <a:lnTo>
                  <a:pt x="1261" y="35"/>
                </a:lnTo>
                <a:lnTo>
                  <a:pt x="1236" y="38"/>
                </a:lnTo>
                <a:lnTo>
                  <a:pt x="1196" y="40"/>
                </a:lnTo>
                <a:lnTo>
                  <a:pt x="1121" y="40"/>
                </a:lnTo>
                <a:lnTo>
                  <a:pt x="973" y="40"/>
                </a:lnTo>
                <a:lnTo>
                  <a:pt x="844" y="40"/>
                </a:lnTo>
                <a:lnTo>
                  <a:pt x="712" y="38"/>
                </a:lnTo>
                <a:lnTo>
                  <a:pt x="584" y="40"/>
                </a:lnTo>
                <a:lnTo>
                  <a:pt x="432" y="42"/>
                </a:lnTo>
                <a:lnTo>
                  <a:pt x="315" y="43"/>
                </a:lnTo>
                <a:lnTo>
                  <a:pt x="226" y="40"/>
                </a:lnTo>
                <a:lnTo>
                  <a:pt x="141" y="42"/>
                </a:lnTo>
                <a:lnTo>
                  <a:pt x="78" y="40"/>
                </a:lnTo>
                <a:lnTo>
                  <a:pt x="41" y="40"/>
                </a:lnTo>
                <a:lnTo>
                  <a:pt x="20" y="35"/>
                </a:lnTo>
                <a:lnTo>
                  <a:pt x="14" y="22"/>
                </a:lnTo>
                <a:lnTo>
                  <a:pt x="10" y="4"/>
                </a:lnTo>
                <a:lnTo>
                  <a:pt x="5" y="5"/>
                </a:lnTo>
                <a:lnTo>
                  <a:pt x="7" y="6"/>
                </a:lnTo>
                <a:lnTo>
                  <a:pt x="10" y="0"/>
                </a:lnTo>
                <a:lnTo>
                  <a:pt x="10" y="4"/>
                </a:lnTo>
                <a:lnTo>
                  <a:pt x="9" y="6"/>
                </a:lnTo>
                <a:lnTo>
                  <a:pt x="10" y="0"/>
                </a:lnTo>
                <a:lnTo>
                  <a:pt x="10" y="4"/>
                </a:lnTo>
                <a:lnTo>
                  <a:pt x="9" y="7"/>
                </a:lnTo>
              </a:path>
            </a:pathLst>
          </a:custGeom>
          <a:solidFill>
            <a:srgbClr val="FFFF99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/>
      <p:bldP spid="2071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Elements of Fiction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English 9</a:t>
            </a:r>
          </a:p>
          <a:p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.spachman.tripod.com/images/story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205" y="0"/>
            <a:ext cx="92472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#3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is the technique of indicating an intention or attitude opposed to what is actually stated.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077200" cy="765175"/>
          </a:xfrm>
        </p:spPr>
        <p:txBody>
          <a:bodyPr/>
          <a:lstStyle/>
          <a:p>
            <a:r>
              <a:rPr lang="en-US" dirty="0" smtClean="0"/>
              <a:t>Three Types of Irony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064500" cy="4724400"/>
          </a:xfrm>
        </p:spPr>
        <p:txBody>
          <a:bodyPr/>
          <a:lstStyle/>
          <a:p>
            <a:r>
              <a:rPr lang="en-US" sz="2800" b="1" dirty="0" smtClean="0"/>
              <a:t>Verbal Irony</a:t>
            </a:r>
          </a:p>
          <a:p>
            <a:pPr lvl="2"/>
            <a:r>
              <a:rPr lang="en-US" dirty="0" smtClean="0"/>
              <a:t>Saying one thing and meaning another.</a:t>
            </a:r>
          </a:p>
          <a:p>
            <a:pPr lvl="3"/>
            <a:r>
              <a:rPr lang="en-US" dirty="0" smtClean="0"/>
              <a:t>Sarcasm </a:t>
            </a:r>
          </a:p>
          <a:p>
            <a:r>
              <a:rPr lang="en-US" sz="2800" b="1" dirty="0" smtClean="0"/>
              <a:t>Dramatic Irony</a:t>
            </a:r>
          </a:p>
          <a:p>
            <a:pPr lvl="2"/>
            <a:r>
              <a:rPr lang="en-US" dirty="0" smtClean="0"/>
              <a:t>When the reader or audience knows more than the characters.</a:t>
            </a:r>
          </a:p>
          <a:p>
            <a:pPr lvl="3"/>
            <a:r>
              <a:rPr lang="en-US" dirty="0" smtClean="0"/>
              <a:t>Horror Movies &amp; Soap Operas</a:t>
            </a:r>
          </a:p>
          <a:p>
            <a:r>
              <a:rPr lang="en-US" sz="2800" b="1" dirty="0" smtClean="0"/>
              <a:t>Situational Irony</a:t>
            </a:r>
          </a:p>
          <a:p>
            <a:pPr lvl="2"/>
            <a:r>
              <a:rPr lang="en-US" dirty="0" smtClean="0"/>
              <a:t>Event occurs that directly contradicts the expectations of the reader or audience.</a:t>
            </a:r>
          </a:p>
          <a:p>
            <a:pPr lvl="3"/>
            <a:r>
              <a:rPr lang="en-US" dirty="0" smtClean="0"/>
              <a:t>When a pickpocket get his pocket picked.</a:t>
            </a:r>
          </a:p>
          <a:p>
            <a:pPr lvl="3"/>
            <a:endParaRPr lang="en-US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Foreshadowing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 4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Foreshadowing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clues or hints are given about an upcoming event in a story.</a:t>
            </a:r>
          </a:p>
          <a:p>
            <a:endParaRPr lang="en-US" dirty="0" smtClean="0"/>
          </a:p>
          <a:p>
            <a:r>
              <a:rPr lang="en-US" sz="2800" i="1" dirty="0" smtClean="0"/>
              <a:t>Example: </a:t>
            </a:r>
            <a:r>
              <a:rPr lang="en-US" sz="2800" dirty="0" smtClean="0"/>
              <a:t>When they zero in on a character in a horror film; you know they are going to be the next victim. </a:t>
            </a:r>
            <a:endParaRPr lang="en-US" sz="28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#5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the story is narrated; from whose point of view is the story being told. </a:t>
            </a:r>
          </a:p>
          <a:p>
            <a:pPr lvl="1"/>
            <a:r>
              <a:rPr lang="en-US" b="1" u="sng" dirty="0" smtClean="0"/>
              <a:t>1</a:t>
            </a:r>
            <a:r>
              <a:rPr lang="en-US" b="1" u="sng" baseline="30000" dirty="0" smtClean="0"/>
              <a:t>st</a:t>
            </a:r>
            <a:r>
              <a:rPr lang="en-US" b="1" u="sng" dirty="0" smtClean="0"/>
              <a:t> person </a:t>
            </a:r>
            <a:r>
              <a:rPr lang="en-US" dirty="0" smtClean="0"/>
              <a:t>– the main character is telling the story</a:t>
            </a:r>
          </a:p>
          <a:p>
            <a:pPr lvl="3"/>
            <a:r>
              <a:rPr lang="en-US" dirty="0" smtClean="0"/>
              <a:t>Words used – I, me, mine, etc.</a:t>
            </a:r>
          </a:p>
          <a:p>
            <a:pPr lvl="1"/>
            <a:r>
              <a:rPr lang="en-US" b="1" u="sng" dirty="0" smtClean="0"/>
              <a:t>3</a:t>
            </a:r>
            <a:r>
              <a:rPr lang="en-US" b="1" u="sng" baseline="30000" dirty="0" smtClean="0"/>
              <a:t>rd</a:t>
            </a:r>
            <a:r>
              <a:rPr lang="en-US" b="1" u="sng" dirty="0" smtClean="0"/>
              <a:t> person </a:t>
            </a:r>
            <a:r>
              <a:rPr lang="en-US" dirty="0" smtClean="0"/>
              <a:t>– a narrator is telling the story (someone not in the story)</a:t>
            </a:r>
          </a:p>
          <a:p>
            <a:pPr lvl="3"/>
            <a:r>
              <a:rPr lang="en-US" dirty="0" smtClean="0"/>
              <a:t>Limited – you only know what one character is thinking and feeling.</a:t>
            </a:r>
          </a:p>
          <a:p>
            <a:pPr lvl="3"/>
            <a:r>
              <a:rPr lang="en-US" dirty="0" smtClean="0"/>
              <a:t>Omniscient – the narrator knows the thoughts and feelings of all the characters. (Omniscient means “all-knowing”)</a:t>
            </a:r>
          </a:p>
          <a:p>
            <a:pPr lvl="3">
              <a:buNone/>
            </a:pP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#6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mood is the atmosphere of the story. </a:t>
            </a:r>
          </a:p>
          <a:p>
            <a:r>
              <a:rPr lang="en-US" dirty="0" smtClean="0"/>
              <a:t>The author uses setting, characters, and words to create the mood of the story.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391400" cy="838200"/>
          </a:xfrm>
        </p:spPr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8077200" cy="4191000"/>
          </a:xfrm>
        </p:spPr>
        <p:txBody>
          <a:bodyPr/>
          <a:lstStyle/>
          <a:p>
            <a:r>
              <a:rPr lang="en-US" u="sng" dirty="0" smtClean="0"/>
              <a:t>Fiction </a:t>
            </a:r>
            <a:r>
              <a:rPr lang="en-US" dirty="0" smtClean="0"/>
              <a:t>-  Prose based on an author’s imagination.</a:t>
            </a:r>
          </a:p>
          <a:p>
            <a:pPr lvl="2">
              <a:buFont typeface="Arial" charset="0"/>
              <a:buChar char="•"/>
            </a:pPr>
            <a:r>
              <a:rPr lang="en-US" i="1" dirty="0" smtClean="0"/>
              <a:t>Prose – all literature excluding poetry </a:t>
            </a:r>
          </a:p>
          <a:p>
            <a:pPr lvl="2">
              <a:buNone/>
            </a:pPr>
            <a:endParaRPr lang="en-US" i="1" dirty="0" smtClean="0"/>
          </a:p>
          <a:p>
            <a:r>
              <a:rPr lang="en-US" u="sng" dirty="0" smtClean="0"/>
              <a:t>Types of Fiction</a:t>
            </a:r>
          </a:p>
          <a:p>
            <a:pPr lvl="2"/>
            <a:r>
              <a:rPr lang="en-US" dirty="0" smtClean="0"/>
              <a:t>Novel</a:t>
            </a:r>
          </a:p>
          <a:p>
            <a:pPr lvl="2"/>
            <a:r>
              <a:rPr lang="en-US" dirty="0" smtClean="0"/>
              <a:t> Short Story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#7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message or central idea of the story.</a:t>
            </a:r>
          </a:p>
          <a:p>
            <a:endParaRPr lang="en-US" dirty="0" smtClean="0"/>
          </a:p>
          <a:p>
            <a:r>
              <a:rPr lang="en-US" dirty="0" smtClean="0"/>
              <a:t>The theme of “The Little Boy Who Cried Wolf” is  - </a:t>
            </a:r>
            <a:r>
              <a:rPr lang="en-US" i="1" dirty="0" smtClean="0"/>
              <a:t>Don’t lie and play tricks because people will not believe you when you are serious!</a:t>
            </a:r>
            <a:endParaRPr lang="en-US" i="1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#8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5300" y="2441575"/>
            <a:ext cx="8343900" cy="3654425"/>
          </a:xfrm>
        </p:spPr>
        <p:txBody>
          <a:bodyPr/>
          <a:lstStyle/>
          <a:p>
            <a:pPr lvl="1"/>
            <a:endParaRPr lang="en-US" dirty="0" smtClean="0"/>
          </a:p>
          <a:p>
            <a:r>
              <a:rPr lang="en-US" sz="2300" b="1" i="1" dirty="0" smtClean="0">
                <a:solidFill>
                  <a:srgbClr val="FF0000"/>
                </a:solidFill>
                <a:latin typeface="Verdana"/>
              </a:rPr>
              <a:t>Characterization</a:t>
            </a:r>
            <a:r>
              <a:rPr lang="en-US" sz="2300" b="1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US" sz="2300" b="1" dirty="0" smtClean="0">
                <a:solidFill>
                  <a:srgbClr val="000000"/>
                </a:solidFill>
                <a:latin typeface="Verdana"/>
              </a:rPr>
              <a:t>is the process by which the writer reveals the personality of a character. </a:t>
            </a:r>
          </a:p>
          <a:p>
            <a:endParaRPr lang="en-US" sz="2300" b="1" dirty="0" smtClean="0">
              <a:solidFill>
                <a:srgbClr val="000000"/>
              </a:solidFill>
              <a:latin typeface="Verdana"/>
            </a:endParaRPr>
          </a:p>
          <a:p>
            <a:r>
              <a:rPr lang="en-US" sz="2300" b="1" dirty="0" smtClean="0">
                <a:solidFill>
                  <a:srgbClr val="000000"/>
                </a:solidFill>
                <a:latin typeface="Verdana"/>
              </a:rPr>
              <a:t>Characterization is revealed through</a:t>
            </a:r>
            <a:r>
              <a:rPr lang="en-US" sz="2300" b="1" dirty="0" smtClean="0">
                <a:solidFill>
                  <a:srgbClr val="00B0F0"/>
                </a:solidFill>
                <a:latin typeface="Verdana"/>
              </a:rPr>
              <a:t> </a:t>
            </a:r>
          </a:p>
          <a:p>
            <a:pPr>
              <a:buNone/>
            </a:pPr>
            <a:endParaRPr lang="en-US" sz="2300" b="1" dirty="0" smtClean="0">
              <a:solidFill>
                <a:srgbClr val="00B0F0"/>
              </a:solidFill>
              <a:latin typeface="Verdana"/>
            </a:endParaRPr>
          </a:p>
          <a:p>
            <a:pPr lvl="1"/>
            <a:r>
              <a:rPr lang="en-US" sz="1900" b="1" dirty="0" smtClean="0">
                <a:solidFill>
                  <a:srgbClr val="00B0F0"/>
                </a:solidFill>
                <a:latin typeface="Verdana"/>
              </a:rPr>
              <a:t>direct </a:t>
            </a:r>
            <a:r>
              <a:rPr lang="en-US" sz="1900" b="1" dirty="0" smtClean="0">
                <a:solidFill>
                  <a:srgbClr val="000000"/>
                </a:solidFill>
                <a:latin typeface="Verdana"/>
              </a:rPr>
              <a:t>characterization </a:t>
            </a:r>
          </a:p>
          <a:p>
            <a:pPr lvl="1"/>
            <a:r>
              <a:rPr lang="en-US" sz="1900" b="1" dirty="0" smtClean="0">
                <a:solidFill>
                  <a:srgbClr val="00B0F0"/>
                </a:solidFill>
                <a:latin typeface="Verdana"/>
              </a:rPr>
              <a:t>indirect </a:t>
            </a:r>
            <a:r>
              <a:rPr lang="en-US" sz="1900" b="1" dirty="0" smtClean="0">
                <a:latin typeface="Verdana"/>
              </a:rPr>
              <a:t>c</a:t>
            </a:r>
            <a:r>
              <a:rPr lang="en-US" sz="1900" b="1" dirty="0" smtClean="0">
                <a:solidFill>
                  <a:srgbClr val="000000"/>
                </a:solidFill>
                <a:latin typeface="Verdana"/>
              </a:rPr>
              <a:t>haracterization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Walt Disney’s Cinderella</a:t>
            </a:r>
          </a:p>
          <a:p>
            <a:pPr lvl="2"/>
            <a:r>
              <a:rPr lang="en-US" dirty="0" smtClean="0"/>
              <a:t>Protagonist    		Cinderella </a:t>
            </a:r>
          </a:p>
          <a:p>
            <a:pPr lvl="2"/>
            <a:r>
              <a:rPr lang="en-US" dirty="0" smtClean="0"/>
              <a:t>Antagonist			Step-mother</a:t>
            </a:r>
          </a:p>
          <a:p>
            <a:pPr lvl="2"/>
            <a:r>
              <a:rPr lang="en-US" dirty="0" smtClean="0"/>
              <a:t>Round character		Cinderella</a:t>
            </a:r>
          </a:p>
          <a:p>
            <a:pPr lvl="2"/>
            <a:r>
              <a:rPr lang="en-US" dirty="0" smtClean="0"/>
              <a:t>Flat character		Step-sister</a:t>
            </a:r>
          </a:p>
          <a:p>
            <a:pPr lvl="2"/>
            <a:r>
              <a:rPr lang="en-US" dirty="0" smtClean="0"/>
              <a:t>Dynamic character		Prince</a:t>
            </a:r>
          </a:p>
          <a:p>
            <a:pPr lvl="2"/>
            <a:r>
              <a:rPr lang="en-US" dirty="0" smtClean="0"/>
              <a:t>Static character		Step-mother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441575"/>
            <a:ext cx="8064500" cy="4035425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Direct Characterization</a:t>
            </a:r>
            <a:r>
              <a:rPr lang="en-US" b="1" i="1" u="sng" dirty="0" smtClean="0">
                <a:solidFill>
                  <a:srgbClr val="000000"/>
                </a:solidFill>
                <a:latin typeface="Verdana"/>
              </a:rPr>
              <a:t> 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  <a:latin typeface="Verdana"/>
              </a:rPr>
              <a:t>tells the audience what the personality of the character is. </a:t>
            </a:r>
          </a:p>
          <a:p>
            <a:pPr lvl="1"/>
            <a:endParaRPr lang="en-US" b="1" dirty="0" smtClean="0">
              <a:solidFill>
                <a:srgbClr val="000000"/>
              </a:solidFill>
              <a:latin typeface="Verdana"/>
            </a:endParaRP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Verdana"/>
              </a:rPr>
              <a:t>Example: “The patient boy and quiet girl were both well mannered and did not disobey their mother.” </a:t>
            </a:r>
          </a:p>
          <a:p>
            <a:pPr lvl="2">
              <a:buNone/>
            </a:pPr>
            <a:endParaRPr lang="en-US" sz="1600" dirty="0" smtClean="0">
              <a:solidFill>
                <a:srgbClr val="000000"/>
              </a:solidFill>
              <a:latin typeface="Verdana"/>
            </a:endParaRP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Verdana"/>
              </a:rPr>
              <a:t>Explanation: The author is directly telling the audience the personality of these two children. The boy is “patient” and the girl is “quiet.” </a:t>
            </a:r>
          </a:p>
          <a:p>
            <a:pPr lvl="1"/>
            <a:endParaRPr lang="en-US" b="1" dirty="0" smtClean="0">
              <a:solidFill>
                <a:srgbClr val="000000"/>
              </a:solidFill>
              <a:latin typeface="Verdana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841375"/>
          </a:xfrm>
        </p:spPr>
        <p:txBody>
          <a:bodyPr/>
          <a:lstStyle/>
          <a:p>
            <a:r>
              <a:rPr lang="en-US" dirty="0" smtClean="0"/>
              <a:t>Indirect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057400"/>
            <a:ext cx="8064500" cy="4343399"/>
          </a:xfrm>
        </p:spPr>
        <p:txBody>
          <a:bodyPr/>
          <a:lstStyle/>
          <a:p>
            <a:pPr>
              <a:buNone/>
            </a:pPr>
            <a:r>
              <a:rPr lang="en-US" sz="2800" b="1" u="sng" dirty="0" smtClean="0">
                <a:solidFill>
                  <a:srgbClr val="FF5050"/>
                </a:solidFill>
              </a:rPr>
              <a:t>Indirect Characterization</a:t>
            </a:r>
            <a:r>
              <a:rPr lang="en-US" sz="2800" b="1" u="sng" dirty="0" smtClean="0"/>
              <a:t> </a:t>
            </a:r>
            <a:r>
              <a:rPr lang="en-US" sz="2400" b="1" i="1" dirty="0" smtClean="0"/>
              <a:t>shows things that reveal the personality of a character. There are five different methods of indirect characterization: </a:t>
            </a:r>
          </a:p>
          <a:p>
            <a:pPr>
              <a:buNone/>
            </a:pPr>
            <a:endParaRPr lang="en-US" sz="1000" b="1" i="1" dirty="0" smtClean="0"/>
          </a:p>
          <a:p>
            <a:r>
              <a:rPr lang="en-US" sz="1600" b="1" u="sng" dirty="0" smtClean="0">
                <a:latin typeface="Berlin Sans FB Demi" pitchFamily="34" charset="0"/>
              </a:rPr>
              <a:t>S</a:t>
            </a:r>
            <a:r>
              <a:rPr lang="en-US" sz="1600" b="1" dirty="0" smtClean="0">
                <a:latin typeface="Berlin Sans FB Demi" pitchFamily="34" charset="0"/>
              </a:rPr>
              <a:t>peech </a:t>
            </a:r>
            <a:r>
              <a:rPr lang="en-US" sz="1600" b="1" dirty="0" smtClean="0"/>
              <a:t> </a:t>
            </a:r>
            <a:r>
              <a:rPr lang="en-US" sz="1600" b="1" i="1" dirty="0" smtClean="0"/>
              <a:t>    </a:t>
            </a:r>
            <a:r>
              <a:rPr lang="en-US" sz="1600" b="1" dirty="0" smtClean="0"/>
              <a:t>What does the character say? How does the character speak? </a:t>
            </a:r>
            <a:r>
              <a:rPr lang="en-US" sz="1600" b="1" i="1" dirty="0" smtClean="0"/>
              <a:t>	</a:t>
            </a:r>
          </a:p>
          <a:p>
            <a:r>
              <a:rPr lang="en-US" sz="1600" b="1" u="sng" dirty="0" smtClean="0">
                <a:latin typeface="Berlin Sans FB Demi" pitchFamily="34" charset="0"/>
              </a:rPr>
              <a:t>T</a:t>
            </a:r>
            <a:r>
              <a:rPr lang="en-US" sz="1600" b="1" dirty="0" smtClean="0">
                <a:latin typeface="Berlin Sans FB Demi" pitchFamily="34" charset="0"/>
              </a:rPr>
              <a:t>houghts </a:t>
            </a:r>
            <a:r>
              <a:rPr lang="en-US" sz="1600" b="1" i="1" dirty="0" smtClean="0">
                <a:latin typeface="Berlin Sans FB Demi" pitchFamily="34" charset="0"/>
              </a:rPr>
              <a:t> </a:t>
            </a:r>
            <a:r>
              <a:rPr lang="en-US" sz="1600" b="1" i="1" dirty="0" smtClean="0"/>
              <a:t> </a:t>
            </a:r>
            <a:r>
              <a:rPr lang="en-US" sz="1600" b="1" dirty="0" smtClean="0"/>
              <a:t>What is revealed through the character’s private  </a:t>
            </a:r>
          </a:p>
          <a:p>
            <a:pPr>
              <a:buNone/>
            </a:pPr>
            <a:r>
              <a:rPr lang="en-US" sz="1600" b="1" dirty="0" smtClean="0"/>
              <a:t>                         thoughts and feelings? 	</a:t>
            </a:r>
          </a:p>
          <a:p>
            <a:r>
              <a:rPr lang="en-US" sz="1600" b="1" u="sng" dirty="0" smtClean="0">
                <a:latin typeface="Berlin Sans FB Demi" pitchFamily="34" charset="0"/>
              </a:rPr>
              <a:t>Ef</a:t>
            </a:r>
            <a:r>
              <a:rPr lang="en-US" sz="1600" b="1" dirty="0" smtClean="0">
                <a:latin typeface="Berlin Sans FB Demi" pitchFamily="34" charset="0"/>
              </a:rPr>
              <a:t>fect   </a:t>
            </a:r>
            <a:r>
              <a:rPr lang="en-US" sz="1600" b="1" dirty="0" smtClean="0"/>
              <a:t>      on others toward the character. What is revealed through the  </a:t>
            </a:r>
          </a:p>
          <a:p>
            <a:pPr>
              <a:buNone/>
            </a:pPr>
            <a:r>
              <a:rPr lang="en-US" sz="1600" b="1" dirty="0" smtClean="0"/>
              <a:t>                        character’s effect on other people? How do other characters  </a:t>
            </a:r>
          </a:p>
          <a:p>
            <a:pPr>
              <a:buNone/>
            </a:pPr>
            <a:r>
              <a:rPr lang="en-US" sz="1600" b="1" dirty="0" smtClean="0"/>
              <a:t>                        feel or behave in reaction to the character? 	</a:t>
            </a:r>
          </a:p>
          <a:p>
            <a:r>
              <a:rPr lang="en-US" sz="1600" b="1" u="sng" dirty="0" smtClean="0">
                <a:latin typeface="Berlin Sans FB Demi" pitchFamily="34" charset="0"/>
              </a:rPr>
              <a:t>A</a:t>
            </a:r>
            <a:r>
              <a:rPr lang="en-US" sz="1600" b="1" dirty="0" smtClean="0">
                <a:latin typeface="Berlin Sans FB Demi" pitchFamily="34" charset="0"/>
              </a:rPr>
              <a:t>ctions  </a:t>
            </a:r>
            <a:r>
              <a:rPr lang="en-US" sz="1600" b="1" i="1" dirty="0" smtClean="0"/>
              <a:t> </a:t>
            </a:r>
            <a:r>
              <a:rPr lang="en-US" sz="1600" b="1" dirty="0" smtClean="0"/>
              <a:t>  What does the character do? How does the character  behave? 	</a:t>
            </a:r>
          </a:p>
          <a:p>
            <a:r>
              <a:rPr lang="en-US" sz="1600" b="1" u="sng" dirty="0" smtClean="0">
                <a:latin typeface="Berlin Sans FB Demi" pitchFamily="34" charset="0"/>
              </a:rPr>
              <a:t>L</a:t>
            </a:r>
            <a:r>
              <a:rPr lang="en-US" sz="1600" b="1" dirty="0" smtClean="0">
                <a:latin typeface="Berlin Sans FB Demi" pitchFamily="34" charset="0"/>
              </a:rPr>
              <a:t>ooks  </a:t>
            </a:r>
            <a:r>
              <a:rPr lang="en-US" sz="1600" b="1" dirty="0" smtClean="0"/>
              <a:t>      What does the character look like? How does the character  </a:t>
            </a:r>
          </a:p>
          <a:p>
            <a:pPr>
              <a:buNone/>
            </a:pPr>
            <a:r>
              <a:rPr lang="en-US" sz="1600" b="1" dirty="0" smtClean="0"/>
              <a:t>                        dress? 	</a:t>
            </a:r>
          </a:p>
          <a:p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391400" cy="838200"/>
          </a:xfrm>
        </p:spPr>
        <p:txBody>
          <a:bodyPr/>
          <a:lstStyle/>
          <a:p>
            <a:r>
              <a:rPr lang="en-US" b="1" dirty="0" smtClean="0"/>
              <a:t>Characteristics of Fiction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286000"/>
            <a:ext cx="7810500" cy="4191000"/>
          </a:xfrm>
        </p:spPr>
        <p:txBody>
          <a:bodyPr/>
          <a:lstStyle/>
          <a:p>
            <a:pPr lvl="1"/>
            <a:r>
              <a:rPr lang="en-US" u="sng" dirty="0" smtClean="0"/>
              <a:t>Characters </a:t>
            </a:r>
            <a:r>
              <a:rPr lang="en-US" dirty="0" smtClean="0"/>
              <a:t>-  invented people</a:t>
            </a:r>
          </a:p>
          <a:p>
            <a:pPr lvl="1"/>
            <a:r>
              <a:rPr lang="en-US" u="sng" dirty="0" smtClean="0"/>
              <a:t>Setting </a:t>
            </a:r>
            <a:r>
              <a:rPr lang="en-US" dirty="0" smtClean="0"/>
              <a:t>– where and when the story takes place</a:t>
            </a:r>
          </a:p>
          <a:p>
            <a:pPr lvl="1"/>
            <a:r>
              <a:rPr lang="en-US" u="sng" dirty="0" smtClean="0"/>
              <a:t>Plot </a:t>
            </a:r>
            <a:r>
              <a:rPr lang="en-US" dirty="0" smtClean="0"/>
              <a:t>– series of events in the story</a:t>
            </a:r>
          </a:p>
          <a:p>
            <a:pPr lvl="1"/>
            <a:r>
              <a:rPr lang="en-US" u="sng" dirty="0" smtClean="0"/>
              <a:t>Conflict </a:t>
            </a:r>
            <a:r>
              <a:rPr lang="en-US" dirty="0" smtClean="0"/>
              <a:t>– problem   </a:t>
            </a:r>
            <a:r>
              <a:rPr lang="en-US" sz="1600" dirty="0" smtClean="0"/>
              <a:t>human vs. human, human vs. nature, etc. </a:t>
            </a:r>
          </a:p>
          <a:p>
            <a:pPr lvl="1"/>
            <a:r>
              <a:rPr lang="en-US" u="sng" dirty="0" smtClean="0"/>
              <a:t>Point of View </a:t>
            </a:r>
            <a:r>
              <a:rPr lang="en-US" dirty="0" smtClean="0"/>
              <a:t>– how story is narrated (told)</a:t>
            </a:r>
          </a:p>
          <a:p>
            <a:pPr lvl="3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person,  3</a:t>
            </a:r>
            <a:r>
              <a:rPr lang="en-US" baseline="30000" dirty="0" smtClean="0"/>
              <a:t>rd</a:t>
            </a:r>
            <a:r>
              <a:rPr lang="en-US" dirty="0" smtClean="0"/>
              <a:t> person – limited,  3</a:t>
            </a:r>
            <a:r>
              <a:rPr lang="en-US" baseline="30000" dirty="0" smtClean="0"/>
              <a:t>rd</a:t>
            </a:r>
            <a:r>
              <a:rPr lang="en-US" dirty="0" smtClean="0"/>
              <a:t> person - omniscient</a:t>
            </a:r>
          </a:p>
          <a:p>
            <a:pPr lvl="1"/>
            <a:r>
              <a:rPr lang="en-US" u="sng" dirty="0" smtClean="0"/>
              <a:t>Theme </a:t>
            </a:r>
            <a:r>
              <a:rPr lang="en-US" dirty="0" smtClean="0"/>
              <a:t>– a message or insight about life</a:t>
            </a:r>
          </a:p>
          <a:p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Element #1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077200" cy="1143000"/>
          </a:xfrm>
        </p:spPr>
        <p:txBody>
          <a:bodyPr/>
          <a:lstStyle/>
          <a:p>
            <a:r>
              <a:rPr lang="en-US" dirty="0" smtClean="0"/>
              <a:t>Character -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343900" cy="4416425"/>
          </a:xfrm>
        </p:spPr>
        <p:txBody>
          <a:bodyPr/>
          <a:lstStyle/>
          <a:p>
            <a:r>
              <a:rPr lang="en-US" u="sng" dirty="0" smtClean="0"/>
              <a:t>Protagonist </a:t>
            </a:r>
            <a:r>
              <a:rPr lang="en-US" dirty="0" smtClean="0"/>
              <a:t>–  the leading character of a drama, novel, etc. </a:t>
            </a:r>
          </a:p>
          <a:p>
            <a:pPr lvl="2"/>
            <a:r>
              <a:rPr lang="en-US" dirty="0" smtClean="0"/>
              <a:t>Not always the hero, but is always the principal and central character whose rival is the antagonist.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Antagonist </a:t>
            </a:r>
            <a:r>
              <a:rPr lang="en-US" dirty="0" smtClean="0"/>
              <a:t>- the character who strives against another main character. </a:t>
            </a:r>
          </a:p>
          <a:p>
            <a:pPr lvl="2"/>
            <a:r>
              <a:rPr lang="en-US" dirty="0" smtClean="0"/>
              <a:t>This character opposes the hero or protagonist in drama.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-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Round character </a:t>
            </a:r>
            <a:r>
              <a:rPr lang="en-US" dirty="0" smtClean="0"/>
              <a:t>-  a character who is complex, showing many different qualities.</a:t>
            </a:r>
          </a:p>
          <a:p>
            <a:pPr lvl="2"/>
            <a:r>
              <a:rPr lang="en-US" dirty="0" smtClean="0"/>
              <a:t>They reveal their faults as well as virtues.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Flat character </a:t>
            </a:r>
            <a:r>
              <a:rPr lang="en-US" dirty="0" smtClean="0"/>
              <a:t>– a character who is one-dimensional, showing a single trait. 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–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Dynamic character </a:t>
            </a:r>
            <a:r>
              <a:rPr lang="en-US" dirty="0" smtClean="0"/>
              <a:t>-  a character who develops, changes, and learns something during the course of a story. 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Static character </a:t>
            </a:r>
            <a:r>
              <a:rPr lang="en-US" dirty="0" smtClean="0"/>
              <a:t>– a character who remains the same. </a:t>
            </a:r>
            <a:endParaRPr lang="en-US" u="sng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 smtClean="0"/>
              <a:t>Element #2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2133601"/>
            <a:ext cx="8064500" cy="3810000"/>
          </a:xfrm>
        </p:spPr>
        <p:txBody>
          <a:bodyPr/>
          <a:lstStyle/>
          <a:p>
            <a:r>
              <a:rPr lang="en-US" dirty="0" smtClean="0"/>
              <a:t>Series of events in a story</a:t>
            </a:r>
          </a:p>
          <a:p>
            <a:pPr lvl="1"/>
            <a:r>
              <a:rPr lang="en-US" sz="2400" b="1" u="sng" dirty="0" smtClean="0"/>
              <a:t>Exposition</a:t>
            </a:r>
            <a:r>
              <a:rPr lang="en-US" sz="2400" dirty="0" smtClean="0"/>
              <a:t> – beginning of story where characters &amp; setting are introduced</a:t>
            </a:r>
          </a:p>
          <a:p>
            <a:pPr lvl="1"/>
            <a:r>
              <a:rPr lang="en-US" sz="2400" b="1" u="sng" dirty="0" smtClean="0"/>
              <a:t>Rising Action </a:t>
            </a:r>
            <a:r>
              <a:rPr lang="en-US" sz="2400" dirty="0" smtClean="0"/>
              <a:t>– where the conflict builds in a story</a:t>
            </a:r>
          </a:p>
          <a:p>
            <a:pPr lvl="1"/>
            <a:r>
              <a:rPr lang="en-US" sz="2400" b="1" u="sng" dirty="0" smtClean="0"/>
              <a:t>Climax</a:t>
            </a:r>
            <a:r>
              <a:rPr lang="en-US" sz="2400" dirty="0" smtClean="0"/>
              <a:t> – the turning point; highest point of action</a:t>
            </a:r>
          </a:p>
          <a:p>
            <a:pPr lvl="1"/>
            <a:r>
              <a:rPr lang="en-US" sz="2400" b="1" u="sng" dirty="0" smtClean="0"/>
              <a:t>Falling Action </a:t>
            </a:r>
            <a:r>
              <a:rPr lang="en-US" sz="2400" dirty="0" smtClean="0"/>
              <a:t>– where the conflict is on the way to being resolved.</a:t>
            </a:r>
          </a:p>
          <a:p>
            <a:pPr lvl="1"/>
            <a:r>
              <a:rPr lang="en-US" sz="2400" b="1" u="sng" dirty="0" smtClean="0"/>
              <a:t>Resolution</a:t>
            </a:r>
            <a:r>
              <a:rPr lang="en-US" sz="2400" dirty="0" smtClean="0"/>
              <a:t> – the conflict is resolved; problem fixed. </a:t>
            </a:r>
            <a:endParaRPr lang="en-US" sz="24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PBOARD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CC"/>
        </a:lt1>
        <a:dk2>
          <a:srgbClr val="000000"/>
        </a:dk2>
        <a:lt2>
          <a:srgbClr val="66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66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CBCBCB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C8AE7"/>
        </a:accent6>
        <a:hlink>
          <a:srgbClr val="FF0033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6633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CLIPBOARD</Template>
  <TotalTime>818</TotalTime>
  <Words>720</Words>
  <Application>Microsoft Office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CLIPBOARD</vt:lpstr>
      <vt:lpstr>Elements of Fiction</vt:lpstr>
      <vt:lpstr>Basics</vt:lpstr>
      <vt:lpstr>Characteristics of Fiction </vt:lpstr>
      <vt:lpstr>Character</vt:lpstr>
      <vt:lpstr>Character - Types</vt:lpstr>
      <vt:lpstr>Character - Types</vt:lpstr>
      <vt:lpstr>Character – Types</vt:lpstr>
      <vt:lpstr>Element #2 Plot</vt:lpstr>
      <vt:lpstr>Plot </vt:lpstr>
      <vt:lpstr>PowerPoint Presentation</vt:lpstr>
      <vt:lpstr>Irony</vt:lpstr>
      <vt:lpstr>Irony</vt:lpstr>
      <vt:lpstr>Three Types of Irony</vt:lpstr>
      <vt:lpstr>Foreshadowing</vt:lpstr>
      <vt:lpstr>Foreshadowing</vt:lpstr>
      <vt:lpstr>Point of view</vt:lpstr>
      <vt:lpstr>Point of View</vt:lpstr>
      <vt:lpstr>Mood</vt:lpstr>
      <vt:lpstr>Mood</vt:lpstr>
      <vt:lpstr>Theme</vt:lpstr>
      <vt:lpstr>Theme</vt:lpstr>
      <vt:lpstr>Characterization</vt:lpstr>
      <vt:lpstr>Characterization</vt:lpstr>
      <vt:lpstr>Example</vt:lpstr>
      <vt:lpstr>Direct Characterization</vt:lpstr>
      <vt:lpstr>Indirect Characterization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Fiction</dc:title>
  <dc:creator>cvarner</dc:creator>
  <cp:lastModifiedBy>Varner, Cheryll</cp:lastModifiedBy>
  <cp:revision>53</cp:revision>
  <dcterms:created xsi:type="dcterms:W3CDTF">2009-02-22T15:12:39Z</dcterms:created>
  <dcterms:modified xsi:type="dcterms:W3CDTF">2011-01-25T15:55:54Z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TC300033031033</vt:lpwstr>
  </property>
</Properties>
</file>